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7" r:id="rId2"/>
    <p:sldId id="260" r:id="rId3"/>
    <p:sldId id="307" r:id="rId4"/>
    <p:sldId id="309" r:id="rId5"/>
    <p:sldId id="261" r:id="rId6"/>
    <p:sldId id="262" r:id="rId7"/>
    <p:sldId id="263" r:id="rId8"/>
    <p:sldId id="320" r:id="rId9"/>
    <p:sldId id="308" r:id="rId10"/>
    <p:sldId id="321" r:id="rId11"/>
    <p:sldId id="304" r:id="rId12"/>
    <p:sldId id="305" r:id="rId13"/>
    <p:sldId id="270" r:id="rId14"/>
    <p:sldId id="269" r:id="rId15"/>
    <p:sldId id="335" r:id="rId16"/>
    <p:sldId id="322" r:id="rId17"/>
    <p:sldId id="272" r:id="rId18"/>
    <p:sldId id="337" r:id="rId19"/>
    <p:sldId id="324" r:id="rId20"/>
    <p:sldId id="323" r:id="rId21"/>
    <p:sldId id="338" r:id="rId22"/>
    <p:sldId id="326" r:id="rId23"/>
    <p:sldId id="325" r:id="rId24"/>
    <p:sldId id="327" r:id="rId25"/>
    <p:sldId id="328" r:id="rId26"/>
    <p:sldId id="329" r:id="rId27"/>
    <p:sldId id="330" r:id="rId28"/>
    <p:sldId id="331" r:id="rId29"/>
    <p:sldId id="332" r:id="rId30"/>
    <p:sldId id="333" r:id="rId31"/>
    <p:sldId id="334" r:id="rId32"/>
    <p:sldId id="275" r:id="rId33"/>
    <p:sldId id="296" r:id="rId34"/>
    <p:sldId id="282" r:id="rId35"/>
    <p:sldId id="298" r:id="rId36"/>
    <p:sldId id="286" r:id="rId37"/>
    <p:sldId id="279" r:id="rId38"/>
    <p:sldId id="292" r:id="rId39"/>
    <p:sldId id="289" r:id="rId40"/>
    <p:sldId id="299" r:id="rId41"/>
    <p:sldId id="316" r:id="rId42"/>
    <p:sldId id="336" r:id="rId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228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457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685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9144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11430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13716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16002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182880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116" y="-96"/>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1143000" y="685800"/>
            <a:ext cx="4572000" cy="3429000"/>
          </a:xfrm>
          <a:prstGeom prst="rect">
            <a:avLst/>
          </a:prstGeom>
        </p:spPr>
        <p:txBody>
          <a:bodyPr/>
          <a:lstStyle/>
          <a:p>
            <a:endParaRPr/>
          </a:p>
        </p:txBody>
      </p:sp>
      <p:sp>
        <p:nvSpPr>
          <p:cNvPr id="165" name="Shape 16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58001510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1" name="Shape 11"/>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2" name="Shape 12"/>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13" name="Shape 13"/>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1" name="Shape 101"/>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02" name="Shape 102"/>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3" name="Shape 103"/>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bg>
      <p:bgPr>
        <a:solidFill>
          <a:srgbClr val="222222"/>
        </a:solidFill>
        <a:effectLst/>
      </p:bgPr>
    </p:bg>
    <p:spTree>
      <p:nvGrpSpPr>
        <p:cNvPr id="1" name=""/>
        <p:cNvGrpSpPr/>
        <p:nvPr/>
      </p:nvGrpSpPr>
      <p:grpSpPr>
        <a:xfrm>
          <a:off x="0" y="0"/>
          <a:ext cx="0" cy="0"/>
          <a:chOff x="0" y="0"/>
          <a:chExt cx="0" cy="0"/>
        </a:xfrm>
      </p:grpSpPr>
      <p:sp>
        <p:nvSpPr>
          <p:cNvPr id="111" name="Shape 111"/>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2" name="Shape 112"/>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3" name="Shape 113"/>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4" name="Shape 11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1" name="Shape 121"/>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22" name="Shape 122"/>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3" name="Shape 123"/>
          <p:cNvSpPr>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4" name="Shape 124"/>
          <p:cNvSpPr>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Johnny Appleseed</a:t>
            </a:r>
          </a:p>
        </p:txBody>
      </p:sp>
      <p:sp>
        <p:nvSpPr>
          <p:cNvPr id="125" name="Shape 125"/>
          <p:cNvSpPr>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6" name="Shape 12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Quote Alt">
    <p:bg>
      <p:bgPr>
        <a:solidFill>
          <a:schemeClr val="accent1"/>
        </a:solidFill>
        <a:effectLst/>
      </p:bgPr>
    </p:bg>
    <p:spTree>
      <p:nvGrpSpPr>
        <p:cNvPr id="1" name=""/>
        <p:cNvGrpSpPr/>
        <p:nvPr/>
      </p:nvGrpSpPr>
      <p:grpSpPr>
        <a:xfrm>
          <a:off x="0" y="0"/>
          <a:ext cx="0" cy="0"/>
          <a:chOff x="0" y="0"/>
          <a:chExt cx="0" cy="0"/>
        </a:xfrm>
      </p:grpSpPr>
      <p:sp>
        <p:nvSpPr>
          <p:cNvPr id="133" name="Shape 133"/>
          <p:cNvSpPr>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4" name="Shape 134"/>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5" name="Shape 135"/>
          <p:cNvSpPr>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Johnny Appleseed</a:t>
            </a:r>
          </a:p>
        </p:txBody>
      </p:sp>
      <p:sp>
        <p:nvSpPr>
          <p:cNvPr id="136" name="Shape 13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solidFill>
          <a:srgbClr val="222222"/>
        </a:solidFill>
        <a:effectLst/>
      </p:bgPr>
    </p:bg>
    <p:spTree>
      <p:nvGrpSpPr>
        <p:cNvPr id="1" name=""/>
        <p:cNvGrpSpPr/>
        <p:nvPr/>
      </p:nvGrpSpPr>
      <p:grpSpPr>
        <a:xfrm>
          <a:off x="0" y="0"/>
          <a:ext cx="0" cy="0"/>
          <a:chOff x="0" y="0"/>
          <a:chExt cx="0" cy="0"/>
        </a:xfrm>
      </p:grpSpPr>
      <p:sp>
        <p:nvSpPr>
          <p:cNvPr id="151" name="Shape 15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Alt">
    <p:spTree>
      <p:nvGrpSpPr>
        <p:cNvPr id="1" name=""/>
        <p:cNvGrpSpPr/>
        <p:nvPr/>
      </p:nvGrpSpPr>
      <p:grpSpPr>
        <a:xfrm>
          <a:off x="0" y="0"/>
          <a:ext cx="0" cy="0"/>
          <a:chOff x="0" y="0"/>
          <a:chExt cx="0" cy="0"/>
        </a:xfrm>
      </p:grpSpPr>
      <p:sp>
        <p:nvSpPr>
          <p:cNvPr id="158" name="Shape 1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222222"/>
        </a:solidFill>
        <a:effectLst/>
      </p:bgPr>
    </p:bg>
    <p:spTree>
      <p:nvGrpSpPr>
        <p:cNvPr id="1" name=""/>
        <p:cNvGrpSpPr/>
        <p:nvPr/>
      </p:nvGrpSpPr>
      <p:grpSpPr>
        <a:xfrm>
          <a:off x="0" y="0"/>
          <a:ext cx="0" cy="0"/>
          <a:chOff x="0" y="0"/>
          <a:chExt cx="0" cy="0"/>
        </a:xfrm>
      </p:grpSpPr>
      <p:sp>
        <p:nvSpPr>
          <p:cNvPr id="21" name="Shape 21"/>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2" name="Shape 22"/>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3" name="Shape 23"/>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24" name="Shape 24"/>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5" name="Shape 25"/>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Alt">
    <p:spTree>
      <p:nvGrpSpPr>
        <p:cNvPr id="1" name=""/>
        <p:cNvGrpSpPr/>
        <p:nvPr/>
      </p:nvGrpSpPr>
      <p:grpSpPr>
        <a:xfrm>
          <a:off x="0" y="0"/>
          <a:ext cx="0" cy="0"/>
          <a:chOff x="0" y="0"/>
          <a:chExt cx="0" cy="0"/>
        </a:xfrm>
      </p:grpSpPr>
      <p:sp>
        <p:nvSpPr>
          <p:cNvPr id="32" name="Shape 32"/>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3" name="Shape 33"/>
          <p:cNvSpPr>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34" name="Shape 34"/>
          <p:cNvSpPr>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5" name="Shape 35"/>
          <p:cNvSpPr>
            <a:spLocks noGrp="1"/>
          </p:cNvSpPr>
          <p:nvPr>
            <p:ph type="sldNum" sz="quarter" idx="2"/>
          </p:nvPr>
        </p:nvSpPr>
        <p:spPr>
          <a:xfrm>
            <a:off x="12161859" y="4191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222222"/>
        </a:solidFill>
        <a:effectLst/>
      </p:bgPr>
    </p:bg>
    <p:spTree>
      <p:nvGrpSpPr>
        <p:cNvPr id="1" name=""/>
        <p:cNvGrpSpPr/>
        <p:nvPr/>
      </p:nvGrpSpPr>
      <p:grpSpPr>
        <a:xfrm>
          <a:off x="0" y="0"/>
          <a:ext cx="0" cy="0"/>
          <a:chOff x="0" y="0"/>
          <a:chExt cx="0" cy="0"/>
        </a:xfrm>
      </p:grpSpPr>
      <p:sp>
        <p:nvSpPr>
          <p:cNvPr id="42" name="Shape 42"/>
          <p:cNvSpPr>
            <a:spLocks noGrp="1"/>
          </p:cNvSpPr>
          <p:nvPr>
            <p:ph type="title"/>
          </p:nvPr>
        </p:nvSpPr>
        <p:spPr>
          <a:xfrm>
            <a:off x="406400" y="4038600"/>
            <a:ext cx="12192000" cy="4521200"/>
          </a:xfrm>
          <a:prstGeom prst="rect">
            <a:avLst/>
          </a:prstGeom>
        </p:spPr>
        <p:txBody>
          <a:bodyPr/>
          <a:lstStyle>
            <a:lvl1pPr>
              <a:spcBef>
                <a:spcPts val="0"/>
              </a:spcBef>
              <a:defRPr sz="17000"/>
            </a:lvl1pPr>
          </a:lstStyle>
          <a:p>
            <a:r>
              <a:t>Title Text</a:t>
            </a:r>
          </a:p>
        </p:txBody>
      </p:sp>
      <p:sp>
        <p:nvSpPr>
          <p:cNvPr id="43" name="Shape 43"/>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222222"/>
        </a:solidFill>
        <a:effectLst/>
      </p:bgPr>
    </p:bg>
    <p:spTree>
      <p:nvGrpSpPr>
        <p:cNvPr id="1" name=""/>
        <p:cNvGrpSpPr/>
        <p:nvPr/>
      </p:nvGrpSpPr>
      <p:grpSpPr>
        <a:xfrm>
          <a:off x="0" y="0"/>
          <a:ext cx="0" cy="0"/>
          <a:chOff x="0" y="0"/>
          <a:chExt cx="0" cy="0"/>
        </a:xfrm>
      </p:grpSpPr>
      <p:sp>
        <p:nvSpPr>
          <p:cNvPr id="50" name="Shape 50"/>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1" name="Shape 51"/>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2" name="Shape 52"/>
          <p:cNvSpPr>
            <a:spLocks noGrp="1"/>
          </p:cNvSpPr>
          <p:nvPr>
            <p:ph type="title"/>
          </p:nvPr>
        </p:nvSpPr>
        <p:spPr>
          <a:xfrm>
            <a:off x="5892800" y="6426200"/>
            <a:ext cx="6705600" cy="2705100"/>
          </a:xfrm>
          <a:prstGeom prst="rect">
            <a:avLst/>
          </a:prstGeom>
        </p:spPr>
        <p:txBody>
          <a:bodyPr/>
          <a:lstStyle>
            <a:lvl1pPr>
              <a:spcBef>
                <a:spcPts val="0"/>
              </a:spcBef>
              <a:defRPr sz="17000"/>
            </a:lvl1pPr>
          </a:lstStyle>
          <a:p>
            <a:r>
              <a:t>Title Text</a:t>
            </a:r>
          </a:p>
        </p:txBody>
      </p:sp>
      <p:sp>
        <p:nvSpPr>
          <p:cNvPr id="53" name="Shape 53"/>
          <p:cNvSpPr>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2286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4572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6858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91440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4" name="Shape 54"/>
          <p:cNvSpPr>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1" name="Shape 61"/>
          <p:cNvSpPr>
            <a:spLocks noGrp="1"/>
          </p:cNvSpPr>
          <p:nvPr>
            <p:ph type="title"/>
          </p:nvPr>
        </p:nvSpPr>
        <p:spPr>
          <a:prstGeom prst="rect">
            <a:avLst/>
          </a:prstGeom>
        </p:spPr>
        <p:txBody>
          <a:bodyPr/>
          <a:lstStyle/>
          <a:p>
            <a:r>
              <a:t>Title Text</a:t>
            </a:r>
          </a:p>
        </p:txBody>
      </p:sp>
      <p:sp>
        <p:nvSpPr>
          <p:cNvPr id="62" name="Shape 6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69" name="Shape 69"/>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70" name="Shape 70"/>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1" name="Shape 71"/>
          <p:cNvSpPr>
            <a:spLocks noGrp="1"/>
          </p:cNvSpPr>
          <p:nvPr>
            <p:ph type="title"/>
          </p:nvPr>
        </p:nvSpPr>
        <p:spPr>
          <a:xfrm>
            <a:off x="406400" y="1536700"/>
            <a:ext cx="12192000" cy="723900"/>
          </a:xfrm>
          <a:prstGeom prst="rect">
            <a:avLst/>
          </a:prstGeom>
        </p:spPr>
        <p:txBody>
          <a:bodyPr/>
          <a:lstStyle/>
          <a:p>
            <a:r>
              <a:t>Title Text</a:t>
            </a:r>
          </a:p>
        </p:txBody>
      </p:sp>
      <p:sp>
        <p:nvSpPr>
          <p:cNvPr id="72" name="Shape 72"/>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0" name="Shape 80"/>
          <p:cNvSpPr>
            <a:spLocks noGrp="1"/>
          </p:cNvSpPr>
          <p:nvPr>
            <p:ph type="title"/>
          </p:nvPr>
        </p:nvSpPr>
        <p:spPr>
          <a:xfrm>
            <a:off x="406400" y="845737"/>
            <a:ext cx="12192000" cy="723901"/>
          </a:xfrm>
          <a:prstGeom prst="rect">
            <a:avLst/>
          </a:prstGeom>
        </p:spPr>
        <p:txBody>
          <a:bodyPr/>
          <a:lstStyle/>
          <a:p>
            <a:r>
              <a:t>Title Text</a:t>
            </a:r>
          </a:p>
        </p:txBody>
      </p:sp>
      <p:sp>
        <p:nvSpPr>
          <p:cNvPr id="81" name="Shape 81"/>
          <p:cNvSpPr>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89" name="Shape 89"/>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90" name="Shape 90"/>
          <p:cNvSpPr>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1" name="Shape 91"/>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2" name="Shape 92"/>
          <p:cNvSpPr>
            <a:spLocks noGrp="1"/>
          </p:cNvSpPr>
          <p:nvPr>
            <p:ph type="title"/>
          </p:nvPr>
        </p:nvSpPr>
        <p:spPr>
          <a:xfrm>
            <a:off x="406400" y="1536700"/>
            <a:ext cx="6299200" cy="723900"/>
          </a:xfrm>
          <a:prstGeom prst="rect">
            <a:avLst/>
          </a:prstGeom>
        </p:spPr>
        <p:txBody>
          <a:bodyPr/>
          <a:lstStyle/>
          <a:p>
            <a:r>
              <a:t>Title Text</a:t>
            </a:r>
          </a:p>
        </p:txBody>
      </p:sp>
      <p:sp>
        <p:nvSpPr>
          <p:cNvPr id="93" name="Shape 93"/>
          <p:cNvSpPr>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06400" y="744125"/>
            <a:ext cx="12192000" cy="723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3" name="Shape 3"/>
          <p:cNvSpPr>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2" descr="http://hack4energy.greencubator.info/wp-content/uploads/2015/06/Yunasko_LOGO-slogan_CMY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04" y="1708448"/>
            <a:ext cx="12457384" cy="6192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25"/>
          <p:cNvSpPr txBox="1">
            <a:spLocks/>
          </p:cNvSpPr>
          <p:nvPr/>
        </p:nvSpPr>
        <p:spPr>
          <a:xfrm>
            <a:off x="406400" y="2356520"/>
            <a:ext cx="12192000" cy="6495380"/>
          </a:xfrm>
          <a:prstGeom prst="rect">
            <a:avLst/>
          </a:prstGeom>
        </p:spPr>
        <p:txBody>
          <a:bodyPr>
            <a:noAutofit/>
          </a:bodyPr>
          <a:lst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a:lstStyle>
          <a:p>
            <a:r>
              <a:rPr lang="ru-RU" sz="2800" b="1" dirty="0">
                <a:latin typeface="Arial" pitchFamily="34" charset="0"/>
                <a:cs typeface="Arial" pitchFamily="34" charset="0"/>
              </a:rPr>
              <a:t>Гибкость.</a:t>
            </a:r>
            <a:r>
              <a:rPr lang="ru-RU" sz="2800" dirty="0">
                <a:latin typeface="Arial" pitchFamily="34" charset="0"/>
                <a:cs typeface="Arial" pitchFamily="34" charset="0"/>
              </a:rPr>
              <a:t> Сеть должна подстраиваться под нужды потребителей электроэнергии</a:t>
            </a:r>
            <a:r>
              <a:rPr lang="ru-RU" sz="2800" dirty="0" smtClean="0">
                <a:latin typeface="Arial" pitchFamily="34" charset="0"/>
                <a:cs typeface="Arial" pitchFamily="34" charset="0"/>
              </a:rPr>
              <a:t>.</a:t>
            </a:r>
            <a:endParaRPr lang="en-US" sz="2800" dirty="0" smtClean="0">
              <a:latin typeface="Arial" pitchFamily="34" charset="0"/>
              <a:cs typeface="Arial" pitchFamily="34" charset="0"/>
            </a:endParaRPr>
          </a:p>
          <a:p>
            <a:r>
              <a:rPr lang="ru-RU" sz="2800" b="1" dirty="0">
                <a:latin typeface="Arial" pitchFamily="34" charset="0"/>
                <a:cs typeface="Arial" pitchFamily="34" charset="0"/>
              </a:rPr>
              <a:t>Доступность.</a:t>
            </a:r>
            <a:r>
              <a:rPr lang="ru-RU" sz="2800" dirty="0">
                <a:latin typeface="Arial" pitchFamily="34" charset="0"/>
                <a:cs typeface="Arial" pitchFamily="34" charset="0"/>
              </a:rPr>
              <a:t> Сеть должна быть доступна для новых </a:t>
            </a:r>
            <a:r>
              <a:rPr lang="ru-RU" sz="2800" dirty="0" smtClean="0">
                <a:latin typeface="Arial" pitchFamily="34" charset="0"/>
                <a:cs typeface="Arial" pitchFamily="34" charset="0"/>
              </a:rPr>
              <a:t>пользователей. В равной степени как для потребителей так и генераторов.</a:t>
            </a:r>
            <a:endParaRPr lang="en-US" sz="2800" dirty="0" smtClean="0">
              <a:latin typeface="Arial" pitchFamily="34" charset="0"/>
              <a:cs typeface="Arial" pitchFamily="34" charset="0"/>
            </a:endParaRPr>
          </a:p>
          <a:p>
            <a:r>
              <a:rPr lang="ru-RU" sz="2800" b="1" dirty="0">
                <a:latin typeface="Arial" pitchFamily="34" charset="0"/>
                <a:cs typeface="Arial" pitchFamily="34" charset="0"/>
              </a:rPr>
              <a:t>Надёжность.</a:t>
            </a:r>
            <a:r>
              <a:rPr lang="ru-RU" sz="2800" dirty="0">
                <a:latin typeface="Arial" pitchFamily="34" charset="0"/>
                <a:cs typeface="Arial" pitchFamily="34" charset="0"/>
              </a:rPr>
              <a:t> Сеть должна гарантировать защищённость и качество поставки </a:t>
            </a:r>
            <a:r>
              <a:rPr lang="ru-RU" sz="2800" dirty="0" smtClean="0">
                <a:latin typeface="Arial" pitchFamily="34" charset="0"/>
                <a:cs typeface="Arial" pitchFamily="34" charset="0"/>
              </a:rPr>
              <a:t>электроэнергии.</a:t>
            </a:r>
            <a:endParaRPr lang="ru-RU" sz="2800" dirty="0">
              <a:latin typeface="Arial" pitchFamily="34" charset="0"/>
              <a:cs typeface="Arial" pitchFamily="34" charset="0"/>
            </a:endParaRPr>
          </a:p>
          <a:p>
            <a:r>
              <a:rPr lang="ru-RU" sz="2800" b="1" dirty="0" smtClean="0">
                <a:latin typeface="Arial" pitchFamily="34" charset="0"/>
                <a:cs typeface="Arial" pitchFamily="34" charset="0"/>
              </a:rPr>
              <a:t>Экономичность</a:t>
            </a:r>
            <a:r>
              <a:rPr lang="ru-RU" sz="2800" b="1" dirty="0">
                <a:latin typeface="Arial" pitchFamily="34" charset="0"/>
                <a:cs typeface="Arial" pitchFamily="34" charset="0"/>
              </a:rPr>
              <a:t>.</a:t>
            </a:r>
            <a:r>
              <a:rPr lang="ru-RU" sz="2800" dirty="0">
                <a:latin typeface="Arial" pitchFamily="34" charset="0"/>
                <a:cs typeface="Arial" pitchFamily="34" charset="0"/>
              </a:rPr>
              <a:t> Наибольшую ценность должны представлять </a:t>
            </a:r>
            <a:r>
              <a:rPr lang="ru-RU" sz="2800" dirty="0"/>
              <a:t>генерирующие </a:t>
            </a:r>
            <a:r>
              <a:rPr lang="ru-RU" sz="2800" dirty="0" smtClean="0"/>
              <a:t>источники</a:t>
            </a:r>
            <a:r>
              <a:rPr lang="en-US" sz="2800" dirty="0" smtClean="0"/>
              <a:t> </a:t>
            </a:r>
            <a:r>
              <a:rPr lang="ru-RU" sz="2800" dirty="0" smtClean="0"/>
              <a:t>с </a:t>
            </a:r>
            <a:r>
              <a:rPr lang="ru-RU" sz="2800" dirty="0"/>
              <a:t>нулевым или пониженным выбросом </a:t>
            </a:r>
            <a:r>
              <a:rPr lang="ru-RU" sz="2800" dirty="0" smtClean="0"/>
              <a:t>CO2</a:t>
            </a:r>
            <a:r>
              <a:rPr lang="ru-RU" sz="2800" dirty="0" smtClean="0">
                <a:latin typeface="Arial" pitchFamily="34" charset="0"/>
                <a:cs typeface="Arial" pitchFamily="34" charset="0"/>
              </a:rPr>
              <a:t>.</a:t>
            </a:r>
            <a:endParaRPr lang="ru-RU" sz="2800" dirty="0">
              <a:latin typeface="Arial" pitchFamily="34" charset="0"/>
              <a:cs typeface="Arial" pitchFamily="34" charset="0"/>
            </a:endParaRPr>
          </a:p>
        </p:txBody>
      </p:sp>
      <p:sp>
        <p:nvSpPr>
          <p:cNvPr id="4" name="Shape 224"/>
          <p:cNvSpPr txBox="1">
            <a:spLocks/>
          </p:cNvSpPr>
          <p:nvPr/>
        </p:nvSpPr>
        <p:spPr>
          <a:xfrm>
            <a:off x="406400" y="845737"/>
            <a:ext cx="12192000" cy="723901"/>
          </a:xfrm>
          <a:prstGeom prst="rect">
            <a:avLst/>
          </a:prstGeom>
        </p:spPr>
        <p:txBody>
          <a:bodyPr/>
          <a:lstStyle>
            <a:lvl1pPr marL="0" marR="0" indent="0" algn="l" defTabSz="467359" rtl="0" latinLnBrk="0">
              <a:lnSpc>
                <a:spcPct val="80000"/>
              </a:lnSpc>
              <a:spcBef>
                <a:spcPts val="2200"/>
              </a:spcBef>
              <a:spcAft>
                <a:spcPts val="0"/>
              </a:spcAft>
              <a:buClrTx/>
              <a:buSzTx/>
              <a:buFontTx/>
              <a:buNone/>
              <a:tabLst/>
              <a:defRPr sz="4800" b="0" i="0" u="none" strike="noStrike" cap="all" spc="0" baseline="0">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a:lstStyle>
          <a:p>
            <a:r>
              <a:rPr lang="en-US" dirty="0" smtClean="0"/>
              <a:t>SMART GRID</a:t>
            </a:r>
            <a:endParaRPr lang="en-US" dirty="0"/>
          </a:p>
        </p:txBody>
      </p:sp>
    </p:spTree>
    <p:extLst>
      <p:ext uri="{BB962C8B-B14F-4D97-AF65-F5344CB8AC3E}">
        <p14:creationId xmlns:p14="http://schemas.microsoft.com/office/powerpoint/2010/main" val="841073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3/3f/Flywheel_from_old_fact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743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l7.alamy.com/zooms/6c5ec79b3fec4b4694dacff67b93646c/aerial-view-koepchenwerk-a-pumped-storage-hydro-power-station-herdecke-dftpt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0296"/>
            <a:ext cx="13004800" cy="9287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454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p:cNvSpPr>
          <p:nvPr>
            <p:ph type="title"/>
          </p:nvPr>
        </p:nvSpPr>
        <p:spPr>
          <a:prstGeom prst="rect">
            <a:avLst/>
          </a:prstGeom>
        </p:spPr>
        <p:txBody>
          <a:bodyPr/>
          <a:lstStyle>
            <a:lvl1pPr defTabSz="467359">
              <a:spcBef>
                <a:spcPts val="2200"/>
              </a:spcBef>
              <a:defRPr sz="4800"/>
            </a:lvl1pPr>
          </a:lstStyle>
          <a:p>
            <a:r>
              <a:t>Energy density comparison</a:t>
            </a:r>
          </a:p>
        </p:txBody>
      </p:sp>
      <p:graphicFrame>
        <p:nvGraphicFramePr>
          <p:cNvPr id="203" name="Table 203"/>
          <p:cNvGraphicFramePr/>
          <p:nvPr/>
        </p:nvGraphicFramePr>
        <p:xfrm>
          <a:off x="386077" y="1666111"/>
          <a:ext cx="5871800" cy="7582495"/>
        </p:xfrm>
        <a:graphic>
          <a:graphicData uri="http://schemas.openxmlformats.org/drawingml/2006/table">
            <a:tbl>
              <a:tblPr bandRow="1">
                <a:tableStyleId>{EEE7283C-3CF3-47DC-8721-378D4A62B228}</a:tableStyleId>
              </a:tblPr>
              <a:tblGrid>
                <a:gridCol w="2460226"/>
                <a:gridCol w="3411574"/>
              </a:tblGrid>
              <a:tr h="862687">
                <a:tc>
                  <a:txBody>
                    <a:bodyPr/>
                    <a:lstStyle/>
                    <a:p>
                      <a:pPr algn="ctr">
                        <a:lnSpc>
                          <a:spcPct val="100000"/>
                        </a:lnSpc>
                        <a:defRPr sz="3600">
                          <a:sym typeface="Avenir Next Medium"/>
                        </a:defRPr>
                      </a:pPr>
                      <a:endParaRPr/>
                    </a:p>
                  </a:txBody>
                  <a:tcPr marL="50800" marR="50800" marT="50800" marB="50800" anchor="ctr" horzOverflow="overflow">
                    <a:lnT w="12700">
                      <a:miter lim="400000"/>
                    </a:lnT>
                  </a:tcPr>
                </a:tc>
                <a:tc>
                  <a:txBody>
                    <a:bodyPr/>
                    <a:lstStyle/>
                    <a:p>
                      <a:pPr algn="ctr">
                        <a:lnSpc>
                          <a:spcPct val="100000"/>
                        </a:lnSpc>
                        <a:defRPr sz="1800">
                          <a:solidFill>
                            <a:srgbClr val="000000"/>
                          </a:solidFill>
                        </a:defRPr>
                      </a:pPr>
                      <a:r>
                        <a:rPr sz="2500">
                          <a:solidFill>
                            <a:srgbClr val="838787"/>
                          </a:solidFill>
                          <a:sym typeface="Avenir Next Medium"/>
                        </a:rPr>
                        <a:t>Energy density, Wh/kg</a:t>
                      </a:r>
                    </a:p>
                  </a:txBody>
                  <a:tcPr marL="50800" marR="50800" marT="50800" marB="50800" anchor="ctr" horzOverflow="overflow">
                    <a:lnT w="12700">
                      <a:miter lim="400000"/>
                    </a:lnT>
                  </a:tcPr>
                </a:tc>
              </a:tr>
              <a:tr h="862687">
                <a:tc>
                  <a:txBody>
                    <a:bodyPr/>
                    <a:lstStyle/>
                    <a:p>
                      <a:pPr algn="ctr">
                        <a:lnSpc>
                          <a:spcPct val="100000"/>
                        </a:lnSpc>
                        <a:defRPr sz="1800">
                          <a:solidFill>
                            <a:srgbClr val="000000"/>
                          </a:solidFill>
                        </a:defRPr>
                      </a:pPr>
                      <a:r>
                        <a:rPr sz="2500">
                          <a:solidFill>
                            <a:srgbClr val="838787"/>
                          </a:solidFill>
                          <a:sym typeface="Avenir Next Medium"/>
                        </a:rPr>
                        <a:t>Gasoline</a:t>
                      </a:r>
                    </a:p>
                  </a:txBody>
                  <a:tcPr marL="50800" marR="50800" marT="50800" marB="50800" anchor="ctr" horzOverflow="overflow"/>
                </a:tc>
                <a:tc>
                  <a:txBody>
                    <a:bodyPr/>
                    <a:lstStyle/>
                    <a:p>
                      <a:pPr algn="ctr">
                        <a:lnSpc>
                          <a:spcPct val="100000"/>
                        </a:lnSpc>
                        <a:defRPr sz="1800">
                          <a:solidFill>
                            <a:srgbClr val="000000"/>
                          </a:solidFill>
                        </a:defRPr>
                      </a:pPr>
                      <a:r>
                        <a:rPr sz="2500">
                          <a:solidFill>
                            <a:srgbClr val="838787"/>
                          </a:solidFill>
                          <a:sym typeface="Avenir Next Medium"/>
                        </a:rPr>
                        <a:t>12,800</a:t>
                      </a:r>
                    </a:p>
                  </a:txBody>
                  <a:tcPr marL="50800" marR="50800" marT="50800" marB="50800" anchor="ctr" horzOverflow="overflow"/>
                </a:tc>
              </a:tr>
              <a:tr h="1019643">
                <a:tc>
                  <a:txBody>
                    <a:bodyPr/>
                    <a:lstStyle/>
                    <a:p>
                      <a:pPr algn="ctr">
                        <a:lnSpc>
                          <a:spcPct val="100000"/>
                        </a:lnSpc>
                        <a:defRPr sz="1800">
                          <a:solidFill>
                            <a:srgbClr val="000000"/>
                          </a:solidFill>
                        </a:defRPr>
                      </a:pPr>
                      <a:r>
                        <a:rPr sz="2500">
                          <a:solidFill>
                            <a:srgbClr val="838787"/>
                          </a:solidFill>
                          <a:sym typeface="Avenir Next Medium"/>
                        </a:rPr>
                        <a:t>Diesel</a:t>
                      </a:r>
                    </a:p>
                  </a:txBody>
                  <a:tcPr marL="50800" marR="50800" marT="50800" marB="50800" anchor="ctr" horzOverflow="overflow"/>
                </a:tc>
                <a:tc>
                  <a:txBody>
                    <a:bodyPr/>
                    <a:lstStyle/>
                    <a:p>
                      <a:pPr algn="ctr">
                        <a:lnSpc>
                          <a:spcPct val="100000"/>
                        </a:lnSpc>
                        <a:defRPr sz="1800">
                          <a:solidFill>
                            <a:srgbClr val="000000"/>
                          </a:solidFill>
                        </a:defRPr>
                      </a:pPr>
                      <a:r>
                        <a:rPr sz="2500">
                          <a:solidFill>
                            <a:srgbClr val="838787"/>
                          </a:solidFill>
                          <a:sym typeface="Avenir Next Medium"/>
                        </a:rPr>
                        <a:t>12,000</a:t>
                      </a:r>
                    </a:p>
                  </a:txBody>
                  <a:tcPr marL="50800" marR="50800" marT="50800" marB="50800" anchor="ctr" horzOverflow="overflow"/>
                </a:tc>
              </a:tr>
              <a:tr h="884101">
                <a:tc>
                  <a:txBody>
                    <a:bodyPr/>
                    <a:lstStyle/>
                    <a:p>
                      <a:pPr algn="ctr">
                        <a:lnSpc>
                          <a:spcPct val="100000"/>
                        </a:lnSpc>
                        <a:defRPr sz="1800">
                          <a:solidFill>
                            <a:srgbClr val="000000"/>
                          </a:solidFill>
                        </a:defRPr>
                      </a:pPr>
                      <a:r>
                        <a:rPr sz="2500">
                          <a:solidFill>
                            <a:srgbClr val="838787"/>
                          </a:solidFill>
                          <a:sym typeface="Avenir Next Medium"/>
                        </a:rPr>
                        <a:t>Coal</a:t>
                      </a:r>
                    </a:p>
                  </a:txBody>
                  <a:tcPr marL="50800" marR="50800" marT="50800" marB="50800" anchor="ctr" horzOverflow="overflow"/>
                </a:tc>
                <a:tc>
                  <a:txBody>
                    <a:bodyPr/>
                    <a:lstStyle/>
                    <a:p>
                      <a:pPr algn="ctr">
                        <a:lnSpc>
                          <a:spcPct val="100000"/>
                        </a:lnSpc>
                        <a:defRPr sz="1800">
                          <a:solidFill>
                            <a:srgbClr val="000000"/>
                          </a:solidFill>
                        </a:defRPr>
                      </a:pPr>
                      <a:r>
                        <a:rPr sz="2500">
                          <a:solidFill>
                            <a:srgbClr val="838787"/>
                          </a:solidFill>
                          <a:sym typeface="Avenir Next Medium"/>
                        </a:rPr>
                        <a:t>6,500</a:t>
                      </a:r>
                    </a:p>
                  </a:txBody>
                  <a:tcPr marL="50800" marR="50800" marT="50800" marB="50800" anchor="ctr" horzOverflow="overflow"/>
                </a:tc>
              </a:tr>
              <a:tr h="1003480">
                <a:tc>
                  <a:txBody>
                    <a:bodyPr/>
                    <a:lstStyle/>
                    <a:p>
                      <a:pPr algn="ctr">
                        <a:lnSpc>
                          <a:spcPct val="100000"/>
                        </a:lnSpc>
                        <a:defRPr sz="1800">
                          <a:solidFill>
                            <a:srgbClr val="000000"/>
                          </a:solidFill>
                        </a:defRPr>
                      </a:pPr>
                      <a:r>
                        <a:rPr sz="2500">
                          <a:solidFill>
                            <a:srgbClr val="838787"/>
                          </a:solidFill>
                          <a:sym typeface="Avenir Next Medium"/>
                        </a:rPr>
                        <a:t>Gas</a:t>
                      </a:r>
                    </a:p>
                  </a:txBody>
                  <a:tcPr marL="50800" marR="50800" marT="50800" marB="50800" anchor="ctr" horzOverflow="overflow"/>
                </a:tc>
                <a:tc>
                  <a:txBody>
                    <a:bodyPr/>
                    <a:lstStyle/>
                    <a:p>
                      <a:pPr algn="ctr">
                        <a:lnSpc>
                          <a:spcPct val="100000"/>
                        </a:lnSpc>
                        <a:defRPr sz="1800">
                          <a:solidFill>
                            <a:srgbClr val="000000"/>
                          </a:solidFill>
                        </a:defRPr>
                      </a:pPr>
                      <a:r>
                        <a:rPr sz="2500">
                          <a:solidFill>
                            <a:srgbClr val="838787"/>
                          </a:solidFill>
                          <a:sym typeface="Avenir Next Medium"/>
                        </a:rPr>
                        <a:t>10,000 (Wh/cubic meter)</a:t>
                      </a:r>
                    </a:p>
                  </a:txBody>
                  <a:tcPr marL="50800" marR="50800" marT="50800" marB="50800" anchor="ctr" horzOverflow="overflow"/>
                </a:tc>
              </a:tr>
              <a:tr h="1199685">
                <a:tc>
                  <a:txBody>
                    <a:bodyPr/>
                    <a:lstStyle/>
                    <a:p>
                      <a:pPr algn="ctr">
                        <a:lnSpc>
                          <a:spcPct val="100000"/>
                        </a:lnSpc>
                        <a:defRPr sz="1800">
                          <a:solidFill>
                            <a:srgbClr val="000000"/>
                          </a:solidFill>
                        </a:defRPr>
                      </a:pPr>
                      <a:r>
                        <a:rPr sz="2500">
                          <a:solidFill>
                            <a:srgbClr val="838787"/>
                          </a:solidFill>
                          <a:sym typeface="Avenir Next Medium"/>
                        </a:rPr>
                        <a:t>Ethanol</a:t>
                      </a:r>
                    </a:p>
                  </a:txBody>
                  <a:tcPr marL="50800" marR="50800" marT="50800" marB="50800" anchor="ctr" horzOverflow="overflow"/>
                </a:tc>
                <a:tc>
                  <a:txBody>
                    <a:bodyPr/>
                    <a:lstStyle/>
                    <a:p>
                      <a:pPr algn="ctr">
                        <a:lnSpc>
                          <a:spcPct val="100000"/>
                        </a:lnSpc>
                        <a:defRPr sz="1800">
                          <a:solidFill>
                            <a:srgbClr val="000000"/>
                          </a:solidFill>
                        </a:defRPr>
                      </a:pPr>
                      <a:r>
                        <a:rPr sz="2500">
                          <a:solidFill>
                            <a:srgbClr val="838787"/>
                          </a:solidFill>
                          <a:sym typeface="Avenir Next Medium"/>
                        </a:rPr>
                        <a:t>8,300</a:t>
                      </a:r>
                    </a:p>
                  </a:txBody>
                  <a:tcPr marL="50800" marR="50800" marT="50800" marB="50800" anchor="ctr" horzOverflow="overflow"/>
                </a:tc>
              </a:tr>
              <a:tr h="875106">
                <a:tc>
                  <a:txBody>
                    <a:bodyPr/>
                    <a:lstStyle/>
                    <a:p>
                      <a:pPr algn="ctr">
                        <a:lnSpc>
                          <a:spcPct val="100000"/>
                        </a:lnSpc>
                        <a:defRPr sz="1800">
                          <a:solidFill>
                            <a:srgbClr val="000000"/>
                          </a:solidFill>
                        </a:defRPr>
                      </a:pPr>
                      <a:r>
                        <a:rPr sz="2500">
                          <a:solidFill>
                            <a:srgbClr val="838787"/>
                          </a:solidFill>
                          <a:sym typeface="Avenir Next Medium"/>
                        </a:rPr>
                        <a:t>Methanol</a:t>
                      </a:r>
                    </a:p>
                  </a:txBody>
                  <a:tcPr marL="50800" marR="50800" marT="50800" marB="50800" anchor="ctr" horzOverflow="overflow"/>
                </a:tc>
                <a:tc>
                  <a:txBody>
                    <a:bodyPr/>
                    <a:lstStyle/>
                    <a:p>
                      <a:pPr algn="ctr">
                        <a:lnSpc>
                          <a:spcPct val="100000"/>
                        </a:lnSpc>
                        <a:defRPr sz="1800">
                          <a:solidFill>
                            <a:srgbClr val="000000"/>
                          </a:solidFill>
                        </a:defRPr>
                      </a:pPr>
                      <a:r>
                        <a:rPr sz="2500">
                          <a:solidFill>
                            <a:srgbClr val="838787"/>
                          </a:solidFill>
                          <a:sym typeface="Avenir Next Medium"/>
                        </a:rPr>
                        <a:t>6,300</a:t>
                      </a:r>
                    </a:p>
                  </a:txBody>
                  <a:tcPr marL="50800" marR="50800" marT="50800" marB="50800" anchor="ctr" horzOverflow="overflow"/>
                </a:tc>
              </a:tr>
              <a:tr h="875106">
                <a:tc>
                  <a:txBody>
                    <a:bodyPr/>
                    <a:lstStyle/>
                    <a:p>
                      <a:pPr algn="ctr">
                        <a:lnSpc>
                          <a:spcPct val="100000"/>
                        </a:lnSpc>
                        <a:defRPr sz="1800">
                          <a:solidFill>
                            <a:srgbClr val="000000"/>
                          </a:solidFill>
                        </a:defRPr>
                      </a:pPr>
                      <a:r>
                        <a:rPr sz="2500">
                          <a:solidFill>
                            <a:srgbClr val="838787"/>
                          </a:solidFill>
                          <a:sym typeface="Avenir Next Medium"/>
                        </a:rPr>
                        <a:t>Lithium batteries</a:t>
                      </a:r>
                    </a:p>
                  </a:txBody>
                  <a:tcPr marL="50800" marR="50800" marT="50800" marB="50800" anchor="ctr" horzOverflow="overflow">
                    <a:lnB w="12700">
                      <a:miter lim="400000"/>
                    </a:lnB>
                  </a:tcPr>
                </a:tc>
                <a:tc>
                  <a:txBody>
                    <a:bodyPr/>
                    <a:lstStyle/>
                    <a:p>
                      <a:pPr algn="ctr">
                        <a:lnSpc>
                          <a:spcPct val="100000"/>
                        </a:lnSpc>
                        <a:defRPr sz="1800">
                          <a:solidFill>
                            <a:srgbClr val="000000"/>
                          </a:solidFill>
                        </a:defRPr>
                      </a:pPr>
                      <a:r>
                        <a:rPr sz="2500" dirty="0">
                          <a:solidFill>
                            <a:srgbClr val="838787"/>
                          </a:solidFill>
                          <a:sym typeface="Avenir Next Medium"/>
                        </a:rPr>
                        <a:t>300</a:t>
                      </a:r>
                    </a:p>
                  </a:txBody>
                  <a:tcPr marL="50800" marR="50800" marT="50800" marB="50800" anchor="ctr" horzOverflow="overflow">
                    <a:lnB w="12700">
                      <a:miter lim="400000"/>
                    </a:lnB>
                  </a:tcPr>
                </a:tc>
              </a:tr>
            </a:tbl>
          </a:graphicData>
        </a:graphic>
      </p:graphicFrame>
      <p:pic>
        <p:nvPicPr>
          <p:cNvPr id="204" name="1453756787-15a64c426195a3eafb84be64004ddd39.gif"/>
          <p:cNvPicPr>
            <a:picLocks/>
          </p:cNvPicPr>
          <p:nvPr/>
        </p:nvPicPr>
        <p:blipFill>
          <a:blip r:embed="rId2">
            <a:extLst/>
          </a:blip>
          <a:stretch>
            <a:fillRect/>
          </a:stretch>
        </p:blipFill>
        <p:spPr>
          <a:xfrm>
            <a:off x="6635333" y="2834317"/>
            <a:ext cx="6350001" cy="48768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9" name="3ccD2Az.jpg"/>
          <p:cNvPicPr>
            <a:picLocks noChangeAspect="1"/>
          </p:cNvPicPr>
          <p:nvPr/>
        </p:nvPicPr>
        <p:blipFill>
          <a:blip r:embed="rId2">
            <a:extLst/>
          </a:blip>
          <a:stretch>
            <a:fillRect/>
          </a:stretch>
        </p:blipFill>
        <p:spPr>
          <a:xfrm>
            <a:off x="7785" y="-6026"/>
            <a:ext cx="12989230" cy="7301315"/>
          </a:xfrm>
          <a:prstGeom prst="rect">
            <a:avLst/>
          </a:prstGeom>
          <a:ln w="12700">
            <a:miter lim="400000"/>
          </a:ln>
        </p:spPr>
      </p:pic>
      <p:sp>
        <p:nvSpPr>
          <p:cNvPr id="200" name="Shape 200"/>
          <p:cNvSpPr/>
          <p:nvPr/>
        </p:nvSpPr>
        <p:spPr>
          <a:xfrm>
            <a:off x="177715" y="7829128"/>
            <a:ext cx="12649370" cy="12844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a:lnSpc>
                <a:spcPct val="80000"/>
              </a:lnSpc>
              <a:spcBef>
                <a:spcPts val="0"/>
              </a:spcBef>
              <a:defRPr sz="4500" cap="all">
                <a:solidFill>
                  <a:srgbClr val="FFFFFF"/>
                </a:solidFill>
                <a:latin typeface="+mn-lt"/>
                <a:ea typeface="+mn-ea"/>
                <a:cs typeface="+mn-cs"/>
                <a:sym typeface="DIN Condensed"/>
              </a:defRPr>
            </a:pPr>
            <a:r>
              <a:rPr sz="3200" dirty="0"/>
              <a:t>The issue with existing batteries is that they suck.</a:t>
            </a:r>
          </a:p>
          <a:p>
            <a:pPr>
              <a:lnSpc>
                <a:spcPct val="80000"/>
              </a:lnSpc>
              <a:spcBef>
                <a:spcPts val="0"/>
              </a:spcBef>
              <a:defRPr sz="4500" cap="all">
                <a:solidFill>
                  <a:srgbClr val="FFFFFF"/>
                </a:solidFill>
                <a:latin typeface="+mn-lt"/>
                <a:ea typeface="+mn-ea"/>
                <a:cs typeface="+mn-cs"/>
                <a:sym typeface="DIN Condensed"/>
              </a:defRPr>
            </a:pPr>
            <a:endParaRPr sz="3200" dirty="0"/>
          </a:p>
          <a:p>
            <a:pPr>
              <a:lnSpc>
                <a:spcPct val="80000"/>
              </a:lnSpc>
              <a:spcBef>
                <a:spcPts val="0"/>
              </a:spcBef>
              <a:defRPr sz="4500" cap="all">
                <a:solidFill>
                  <a:srgbClr val="FFFFFF"/>
                </a:solidFill>
                <a:latin typeface="+mn-lt"/>
                <a:ea typeface="+mn-ea"/>
                <a:cs typeface="+mn-cs"/>
                <a:sym typeface="DIN Condensed"/>
              </a:defRPr>
            </a:pPr>
            <a:r>
              <a:rPr sz="3200" dirty="0"/>
              <a:t>They're stinky, ugly, bad in every way</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endParaRPr lang="ru-RU"/>
          </a:p>
        </p:txBody>
      </p:sp>
      <p:pic>
        <p:nvPicPr>
          <p:cNvPr id="3" name="pasted-image.pdf"/>
          <p:cNvPicPr>
            <a:picLocks noChangeAspect="1"/>
          </p:cNvPicPr>
          <p:nvPr/>
        </p:nvPicPr>
        <p:blipFill>
          <a:blip r:embed="rId2">
            <a:extLst/>
          </a:blip>
          <a:stretch>
            <a:fillRect/>
          </a:stretch>
        </p:blipFill>
        <p:spPr>
          <a:xfrm>
            <a:off x="0" y="407328"/>
            <a:ext cx="13043090" cy="9149992"/>
          </a:xfrm>
          <a:prstGeom prst="rect">
            <a:avLst/>
          </a:prstGeom>
          <a:ln w="12700">
            <a:miter lim="400000"/>
          </a:ln>
        </p:spPr>
      </p:pic>
    </p:spTree>
    <p:extLst>
      <p:ext uri="{BB962C8B-B14F-4D97-AF65-F5344CB8AC3E}">
        <p14:creationId xmlns:p14="http://schemas.microsoft.com/office/powerpoint/2010/main" val="100873086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tecategroup.com/ultracapacitors-supercapacitors/ultracapacitor-FAQ_files/image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1415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asted-image.pdf"/>
          <p:cNvPicPr>
            <a:picLocks noChangeAspect="1"/>
          </p:cNvPicPr>
          <p:nvPr/>
        </p:nvPicPr>
        <p:blipFill>
          <a:blip r:embed="rId2">
            <a:extLst/>
          </a:blip>
          <a:stretch>
            <a:fillRect/>
          </a:stretch>
        </p:blipFill>
        <p:spPr>
          <a:xfrm>
            <a:off x="620809" y="334952"/>
            <a:ext cx="12117956" cy="908369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mpoweruk.com/images/storage_technologi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30048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83404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dqbasmyouzti2.cloudfront.net/assets/content/cache/made/content/images/articles/h-apu_410_282_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624" y="7764"/>
            <a:ext cx="6645176" cy="46530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pcore.wpe.s3.amazonaws.com/wp-content/uploads/2013/02/A123-Systems-energy-st_opt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356176" cy="46607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pv-magazine.com/typo3temp/pics/11041_03_SAFT38tif_77528f14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9" y="4823940"/>
            <a:ext cx="6347915" cy="49434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greentechmedia.com/assets/content/cache/made/content/images/articles/NEC_EnergyStorage_Cutaway_XL_500_38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9624" y="4660775"/>
            <a:ext cx="6643340" cy="5092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095315"/>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75" name="DSCF3452.jpeg"/>
          <p:cNvPicPr>
            <a:picLocks noChangeAspect="1"/>
          </p:cNvPicPr>
          <p:nvPr/>
        </p:nvPicPr>
        <p:blipFill>
          <a:blip r:embed="rId2">
            <a:extLst/>
          </a:blip>
          <a:stretch>
            <a:fillRect/>
          </a:stretch>
        </p:blipFill>
        <p:spPr>
          <a:xfrm>
            <a:off x="-1" y="474662"/>
            <a:ext cx="13004801" cy="88042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pcore.wpe.s3.amazonaws.com/wp-content/uploads/2015/09/Microgrid_stabiliz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5" y="844352"/>
            <a:ext cx="12975705" cy="7776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4209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image.slidesharecdn.com/261bd78c-1190-4d48-a628-208f7df459c9-160410000329/95/energy-storage-business-unit-19-638.jpg?cb=14602466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862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945737"/>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leantechblog.com/wp-content/uploads/2012/01/Figure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80456"/>
            <a:ext cx="13004801"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72658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TROOP\Dropbox\iForum\Aqueion-battery-modu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40" y="2140496"/>
            <a:ext cx="12773025" cy="761310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Картинки по запросу aquion energ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6" descr="Картинки по запросу aquion energ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6" name="Picture 8" descr="http://www.sentinelsolar.com/images/aquion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7937"/>
            <a:ext cx="10002465" cy="234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983570"/>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ROOP\Dropbox\iForum\ProductLarge11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830" y="2510668"/>
            <a:ext cx="5869970" cy="51826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TROOP\Dropbox\iForum\FlowBattery-640x3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7" y="2500536"/>
            <a:ext cx="7136498" cy="5182662"/>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36"/>
          <p:cNvSpPr txBox="1">
            <a:spLocks/>
          </p:cNvSpPr>
          <p:nvPr/>
        </p:nvSpPr>
        <p:spPr>
          <a:xfrm>
            <a:off x="406400" y="845737"/>
            <a:ext cx="12192000" cy="723901"/>
          </a:xfrm>
          <a:prstGeom prst="rect">
            <a:avLst/>
          </a:prstGeom>
        </p:spPr>
        <p:txBody>
          <a:bodyPr/>
          <a:lstStyle>
            <a:lvl1pPr marL="0" marR="0" indent="0" algn="l" defTabSz="467359" rtl="0" latinLnBrk="0">
              <a:lnSpc>
                <a:spcPct val="80000"/>
              </a:lnSpc>
              <a:spcBef>
                <a:spcPts val="2200"/>
              </a:spcBef>
              <a:spcAft>
                <a:spcPts val="0"/>
              </a:spcAft>
              <a:buClrTx/>
              <a:buSzTx/>
              <a:buFontTx/>
              <a:buNone/>
              <a:tabLst/>
              <a:defRPr sz="4800" b="0" i="0" u="none" strike="noStrike" cap="all" spc="0" baseline="0">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a:lstStyle>
          <a:p>
            <a:r>
              <a:rPr lang="en-US" dirty="0" smtClean="0"/>
              <a:t>Flow Battery</a:t>
            </a:r>
            <a:endParaRPr lang="en-US" dirty="0"/>
          </a:p>
        </p:txBody>
      </p:sp>
    </p:spTree>
    <p:extLst>
      <p:ext uri="{BB962C8B-B14F-4D97-AF65-F5344CB8AC3E}">
        <p14:creationId xmlns:p14="http://schemas.microsoft.com/office/powerpoint/2010/main" val="22765752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rameznaam.com/wp-content/uploads/2015/04/Tesla-Wall-Battery-Spe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6" y="844352"/>
            <a:ext cx="13032206" cy="8047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30579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Tretyakov\Dropbox\iForum\6871496-1x1-940x9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0050"/>
            <a:ext cx="13004800" cy="895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456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Tretyakov\Dropbox\iForum\Powervault_Install_D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7704" y="2639475"/>
            <a:ext cx="6287096" cy="461358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Tretyakov\Dropbox\iForum\Powervault-crowdcub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1" y="2146067"/>
            <a:ext cx="6958867" cy="5278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89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oiger.de/wp-content/uploads/SOLARWATT-Pressefoto_Detlef-Neuhaus_Stefan-Quand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2304"/>
            <a:ext cx="13004800" cy="885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366414"/>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dealog.co.nz/media/new-images/panasonic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1760" y="-9740824"/>
            <a:ext cx="4680520" cy="468052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776" y="0"/>
            <a:ext cx="11305256" cy="975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4215404"/>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 name="Screenshot 2016-03-09 17.11.22.png"/>
          <p:cNvPicPr>
            <a:picLocks noChangeAspect="1"/>
          </p:cNvPicPr>
          <p:nvPr/>
        </p:nvPicPr>
        <p:blipFill>
          <a:blip r:embed="rId2">
            <a:extLst/>
          </a:blip>
          <a:stretch>
            <a:fillRect/>
          </a:stretch>
        </p:blipFill>
        <p:spPr>
          <a:xfrm>
            <a:off x="46726" y="-1"/>
            <a:ext cx="12911348" cy="9753601"/>
          </a:xfrm>
          <a:prstGeom prst="rect">
            <a:avLst/>
          </a:prstGeom>
          <a:ln w="12700">
            <a:miter lim="400000"/>
          </a:ln>
        </p:spPr>
      </p:pic>
    </p:spTree>
    <p:extLst>
      <p:ext uri="{BB962C8B-B14F-4D97-AF65-F5344CB8AC3E}">
        <p14:creationId xmlns:p14="http://schemas.microsoft.com/office/powerpoint/2010/main" val="2255082781"/>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ROOP\Dropbox\iForum\orison-tower_battery.jpg.662x0_q70_crop-sca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4828" y="2094260"/>
            <a:ext cx="6305550" cy="548463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TROOP\Dropbox\iForum\orison-energy-battery-1.p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4" y="2068488"/>
            <a:ext cx="6682434" cy="560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125908"/>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ROOP\Dropbox\iForum\IMG_20151105_1236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68" y="0"/>
            <a:ext cx="11449272"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271994"/>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Screenshot 2016-03-08 20.15.32.png"/>
          <p:cNvPicPr>
            <a:picLocks noChangeAspect="1"/>
          </p:cNvPicPr>
          <p:nvPr/>
        </p:nvPicPr>
        <p:blipFill>
          <a:blip r:embed="rId2">
            <a:extLst/>
          </a:blip>
          <a:stretch>
            <a:fillRect/>
          </a:stretch>
        </p:blipFill>
        <p:spPr>
          <a:xfrm>
            <a:off x="127092" y="-1"/>
            <a:ext cx="12750616" cy="97536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36"/>
          <p:cNvSpPr txBox="1">
            <a:spLocks/>
          </p:cNvSpPr>
          <p:nvPr/>
        </p:nvSpPr>
        <p:spPr>
          <a:xfrm>
            <a:off x="406400" y="845737"/>
            <a:ext cx="12192000" cy="723901"/>
          </a:xfrm>
          <a:prstGeom prst="rect">
            <a:avLst/>
          </a:prstGeom>
        </p:spPr>
        <p:txBody>
          <a:bodyPr/>
          <a:lstStyle>
            <a:lvl1pPr marL="0" marR="0" indent="0" algn="l" defTabSz="467359" rtl="0" latinLnBrk="0">
              <a:lnSpc>
                <a:spcPct val="80000"/>
              </a:lnSpc>
              <a:spcBef>
                <a:spcPts val="2200"/>
              </a:spcBef>
              <a:spcAft>
                <a:spcPts val="0"/>
              </a:spcAft>
              <a:buClrTx/>
              <a:buSzTx/>
              <a:buFontTx/>
              <a:buNone/>
              <a:tabLst/>
              <a:defRPr sz="4800" b="0" i="0" u="none" strike="noStrike" cap="all" spc="0" baseline="0">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a:lstStyle>
          <a:p>
            <a:r>
              <a:rPr lang="en-US" dirty="0" smtClean="0"/>
              <a:t>Energy storage cost comparison</a:t>
            </a:r>
            <a:endParaRPr lang="en-US" dirty="0"/>
          </a:p>
        </p:txBody>
      </p:sp>
      <p:graphicFrame>
        <p:nvGraphicFramePr>
          <p:cNvPr id="6" name="Table 257"/>
          <p:cNvGraphicFramePr/>
          <p:nvPr>
            <p:extLst>
              <p:ext uri="{D42A27DB-BD31-4B8C-83A1-F6EECF244321}">
                <p14:modId xmlns:p14="http://schemas.microsoft.com/office/powerpoint/2010/main" val="3112166467"/>
              </p:ext>
            </p:extLst>
          </p:nvPr>
        </p:nvGraphicFramePr>
        <p:xfrm>
          <a:off x="597744" y="2644552"/>
          <a:ext cx="12191999" cy="5550749"/>
        </p:xfrm>
        <a:graphic>
          <a:graphicData uri="http://schemas.openxmlformats.org/drawingml/2006/table">
            <a:tbl>
              <a:tblPr bandRow="1">
                <a:tableStyleId>{EEE7283C-3CF3-47DC-8721-378D4A62B228}</a:tableStyleId>
              </a:tblPr>
              <a:tblGrid>
                <a:gridCol w="2495600"/>
                <a:gridCol w="4661615"/>
                <a:gridCol w="2517392"/>
                <a:gridCol w="2517392"/>
              </a:tblGrid>
              <a:tr h="834688">
                <a:tc>
                  <a:txBody>
                    <a:bodyPr/>
                    <a:lstStyle/>
                    <a:p>
                      <a:pPr algn="ctr">
                        <a:lnSpc>
                          <a:spcPct val="100000"/>
                        </a:lnSpc>
                        <a:defRPr sz="1800">
                          <a:solidFill>
                            <a:srgbClr val="000000"/>
                          </a:solidFill>
                        </a:defRPr>
                      </a:pPr>
                      <a:r>
                        <a:rPr lang="en-US" sz="3600" dirty="0" smtClean="0">
                          <a:solidFill>
                            <a:srgbClr val="838787"/>
                          </a:solidFill>
                          <a:sym typeface="Avenir Next Medium"/>
                        </a:rPr>
                        <a:t>Technology</a:t>
                      </a:r>
                      <a:endParaRPr sz="3600" dirty="0">
                        <a:solidFill>
                          <a:srgbClr val="838787"/>
                        </a:solidFill>
                        <a:sym typeface="Avenir Next Medium"/>
                      </a:endParaRPr>
                    </a:p>
                  </a:txBody>
                  <a:tcPr marL="50800" marR="50800" marT="50800" marB="50800" anchor="ctr" horzOverflow="overflow">
                    <a:lnT w="12700">
                      <a:miter lim="400000"/>
                    </a:lnT>
                  </a:tcPr>
                </a:tc>
                <a:tc>
                  <a:txBody>
                    <a:bodyPr/>
                    <a:lstStyle/>
                    <a:p>
                      <a:pPr marL="0" marR="0" lvl="0" indent="0" algn="ctr" rtl="0">
                        <a:lnSpc>
                          <a:spcPct val="100000"/>
                        </a:lnSpc>
                        <a:spcBef>
                          <a:spcPts val="0"/>
                        </a:spcBef>
                        <a:spcAft>
                          <a:spcPts val="0"/>
                        </a:spcAft>
                        <a:buClr>
                          <a:srgbClr val="000000"/>
                        </a:buClr>
                        <a:buSzPct val="25000"/>
                        <a:buFont typeface="Arial"/>
                        <a:buNone/>
                      </a:pPr>
                      <a:r>
                        <a:rPr lang="en-GB" sz="3600" u="none" strike="noStrike" cap="none" baseline="0" dirty="0" smtClean="0">
                          <a:latin typeface="Arial Narrow"/>
                          <a:cs typeface="Arial Narrow"/>
                        </a:rPr>
                        <a:t>COST,</a:t>
                      </a:r>
                    </a:p>
                    <a:p>
                      <a:pPr marL="0" marR="0" lvl="0" indent="0" algn="ctr" rtl="0">
                        <a:lnSpc>
                          <a:spcPct val="100000"/>
                        </a:lnSpc>
                        <a:spcBef>
                          <a:spcPts val="0"/>
                        </a:spcBef>
                        <a:spcAft>
                          <a:spcPts val="0"/>
                        </a:spcAft>
                        <a:buClr>
                          <a:srgbClr val="000000"/>
                        </a:buClr>
                        <a:buSzPct val="25000"/>
                        <a:buFont typeface="Arial"/>
                        <a:buNone/>
                      </a:pPr>
                      <a:r>
                        <a:rPr lang="en-GB" sz="3600" u="none" strike="noStrike" cap="none" baseline="0" dirty="0" smtClean="0">
                          <a:latin typeface="Arial Narrow"/>
                          <a:cs typeface="Arial Narrow"/>
                        </a:rPr>
                        <a:t>$ / kWh</a:t>
                      </a:r>
                      <a:endParaRPr sz="3600" dirty="0">
                        <a:solidFill>
                          <a:srgbClr val="838787"/>
                        </a:solidFill>
                        <a:sym typeface="Avenir Next Medium"/>
                      </a:endParaRPr>
                    </a:p>
                  </a:txBody>
                  <a:tcPr marL="50800" marR="50800" marT="50800" marB="50800" anchor="ctr" horzOverflow="overflow">
                    <a:lnT w="12700">
                      <a:miter lim="400000"/>
                    </a:lnT>
                  </a:tcPr>
                </a:tc>
                <a:tc>
                  <a:txBody>
                    <a:bodyPr/>
                    <a:lstStyle/>
                    <a:p>
                      <a:pPr marL="0" marR="0" lvl="0" indent="0" algn="ctr" rtl="0">
                        <a:lnSpc>
                          <a:spcPct val="100000"/>
                        </a:lnSpc>
                        <a:spcBef>
                          <a:spcPts val="0"/>
                        </a:spcBef>
                        <a:spcAft>
                          <a:spcPts val="0"/>
                        </a:spcAft>
                        <a:buClr>
                          <a:srgbClr val="000000"/>
                        </a:buClr>
                        <a:buSzPct val="25000"/>
                        <a:buFont typeface="Arial"/>
                        <a:buNone/>
                      </a:pPr>
                      <a:r>
                        <a:rPr lang="en-GB" sz="3600" u="none" strike="noStrike" cap="none" baseline="0" dirty="0" smtClean="0">
                          <a:latin typeface="Arial Narrow"/>
                          <a:cs typeface="Arial Narrow"/>
                        </a:rPr>
                        <a:t>CYCLE LIFE</a:t>
                      </a:r>
                      <a:endParaRPr lang="en-GB" sz="3600" b="1" u="none" strike="noStrike" cap="none" baseline="0" dirty="0">
                        <a:solidFill>
                          <a:srgbClr val="FFFFFF"/>
                        </a:solidFill>
                        <a:latin typeface="Arial Narrow"/>
                        <a:cs typeface="Arial Narrow"/>
                      </a:endParaRPr>
                    </a:p>
                  </a:txBody>
                  <a:tcPr marL="50800" marR="50800" marT="50800" marB="50800" anchor="ctr" horzOverflow="overflow">
                    <a:lnT w="12700">
                      <a:miter lim="400000"/>
                    </a:lnT>
                  </a:tcPr>
                </a:tc>
                <a:tc>
                  <a:txBody>
                    <a:bodyPr/>
                    <a:lstStyle/>
                    <a:p>
                      <a:pPr marL="0" marR="0" lvl="0" indent="0" algn="ctr" rtl="0">
                        <a:lnSpc>
                          <a:spcPct val="100000"/>
                        </a:lnSpc>
                        <a:spcBef>
                          <a:spcPts val="0"/>
                        </a:spcBef>
                        <a:spcAft>
                          <a:spcPts val="0"/>
                        </a:spcAft>
                        <a:buClr>
                          <a:srgbClr val="000000"/>
                        </a:buClr>
                        <a:buSzPct val="25000"/>
                        <a:buFont typeface="Arial"/>
                        <a:buNone/>
                      </a:pPr>
                      <a:r>
                        <a:rPr lang="en-GB" sz="3600" u="none" strike="noStrike" cap="none" baseline="0" dirty="0" smtClean="0">
                          <a:latin typeface="Arial Narrow"/>
                          <a:cs typeface="Arial Narrow"/>
                        </a:rPr>
                        <a:t>COST,</a:t>
                      </a:r>
                    </a:p>
                    <a:p>
                      <a:pPr marL="0" marR="0" lvl="0" indent="0" algn="ctr" rtl="0">
                        <a:lnSpc>
                          <a:spcPct val="100000"/>
                        </a:lnSpc>
                        <a:spcBef>
                          <a:spcPts val="0"/>
                        </a:spcBef>
                        <a:spcAft>
                          <a:spcPts val="0"/>
                        </a:spcAft>
                        <a:buClr>
                          <a:srgbClr val="000000"/>
                        </a:buClr>
                        <a:buSzPct val="25000"/>
                        <a:buFont typeface="Arial"/>
                        <a:buNone/>
                      </a:pPr>
                      <a:r>
                        <a:rPr lang="en-GB" sz="3600" u="none" strike="noStrike" cap="none" baseline="0" dirty="0" smtClean="0">
                          <a:latin typeface="Arial Narrow"/>
                          <a:cs typeface="Arial Narrow"/>
                        </a:rPr>
                        <a:t>$ / kWh / cycle</a:t>
                      </a:r>
                      <a:endParaRPr lang="en-GB" sz="3600" b="1" u="none" strike="noStrike" cap="none" baseline="0" dirty="0" smtClean="0">
                        <a:solidFill>
                          <a:srgbClr val="FFFFFF"/>
                        </a:solidFill>
                        <a:latin typeface="Arial Narrow"/>
                        <a:cs typeface="Arial Narrow"/>
                      </a:endParaRPr>
                    </a:p>
                  </a:txBody>
                  <a:tcPr marL="50800" marR="50800" marT="50800" marB="50800" anchor="ctr" horzOverflow="overflow">
                    <a:lnT w="12700">
                      <a:miter lim="400000"/>
                    </a:lnT>
                  </a:tcPr>
                </a:tc>
              </a:tr>
              <a:tr h="834688">
                <a:tc>
                  <a:txBody>
                    <a:bodyPr/>
                    <a:lstStyle/>
                    <a:p>
                      <a:pPr marL="0" marR="0" lvl="0" indent="0" algn="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Lead Acid</a:t>
                      </a:r>
                      <a:endParaRPr lang="en-GB" sz="2800" u="none" strike="noStrike" cap="none" baseline="0" dirty="0">
                        <a:latin typeface="Arial Narrow"/>
                        <a:cs typeface="Arial Narrow"/>
                      </a:endParaRPr>
                    </a:p>
                  </a:txBody>
                  <a:tcPr marL="50800" marR="50800" marT="50800" marB="50800" anchor="ctr" horzOverflow="overflow"/>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$100</a:t>
                      </a:r>
                      <a:endParaRPr lang="en-GB" sz="2800" u="none" strike="noStrike" cap="none" baseline="0" dirty="0">
                        <a:latin typeface="Arial Narrow"/>
                        <a:cs typeface="Arial Narrow"/>
                      </a:endParaRPr>
                    </a:p>
                  </a:txBody>
                  <a:tcPr marL="12700" marR="12700" marT="12700"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500</a:t>
                      </a:r>
                      <a:endParaRPr lang="en-GB" sz="2800" u="none" strike="noStrike" cap="none" baseline="0" dirty="0">
                        <a:latin typeface="Arial Narrow"/>
                        <a:cs typeface="Arial Narrow"/>
                      </a:endParaRPr>
                    </a:p>
                  </a:txBody>
                  <a:tcPr marL="12700" marR="12700" marT="12700"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$0.2 </a:t>
                      </a:r>
                      <a:endParaRPr lang="en-GB" sz="2800" u="none" strike="noStrike" cap="none" baseline="0" dirty="0">
                        <a:latin typeface="Arial Narrow"/>
                        <a:cs typeface="Arial Narrow"/>
                      </a:endParaRPr>
                    </a:p>
                  </a:txBody>
                  <a:tcPr marL="12700" marR="12700" marT="12700" marB="0" anchor="ctr"/>
                </a:tc>
              </a:tr>
              <a:tr h="986550">
                <a:tc>
                  <a:txBody>
                    <a:bodyPr/>
                    <a:lstStyle/>
                    <a:p>
                      <a:pPr marL="0" marR="0" lvl="0" indent="0" algn="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Li-ion</a:t>
                      </a:r>
                      <a:endParaRPr lang="en-GB" sz="2800" u="none" strike="noStrike" cap="none" baseline="0" dirty="0">
                        <a:latin typeface="Arial Narrow"/>
                        <a:cs typeface="Arial Narrow"/>
                      </a:endParaRPr>
                    </a:p>
                  </a:txBody>
                  <a:tcPr marL="50800" marR="50800" marT="50800" marB="50800" anchor="ctr" horzOverflow="overflow"/>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$350</a:t>
                      </a:r>
                      <a:endParaRPr lang="en-GB" sz="2800" u="none" strike="noStrike" cap="none" baseline="0" dirty="0">
                        <a:latin typeface="Arial Narrow"/>
                        <a:cs typeface="Arial Narrow"/>
                      </a:endParaRPr>
                    </a:p>
                  </a:txBody>
                  <a:tcPr marL="12700" marR="12700" marT="12700"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1000</a:t>
                      </a:r>
                      <a:endParaRPr lang="en-GB" sz="2800" u="none" strike="noStrike" cap="none" baseline="0" dirty="0">
                        <a:latin typeface="Arial Narrow"/>
                        <a:cs typeface="Arial Narrow"/>
                      </a:endParaRPr>
                    </a:p>
                  </a:txBody>
                  <a:tcPr marL="12700" marR="12700" marT="12700"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$0.35 </a:t>
                      </a:r>
                      <a:endParaRPr lang="en-GB" sz="2800" u="none" strike="noStrike" cap="none" baseline="0" dirty="0">
                        <a:latin typeface="Arial Narrow"/>
                        <a:cs typeface="Arial Narrow"/>
                      </a:endParaRPr>
                    </a:p>
                  </a:txBody>
                  <a:tcPr marL="12700" marR="12700" marT="12700" marB="0" anchor="ctr"/>
                </a:tc>
              </a:tr>
              <a:tr h="855407">
                <a:tc>
                  <a:txBody>
                    <a:bodyPr/>
                    <a:lstStyle/>
                    <a:p>
                      <a:pPr marL="0" marR="0" lvl="0" indent="0" algn="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High power Li-ion</a:t>
                      </a:r>
                      <a:endParaRPr lang="en-GB" sz="2800" u="none" strike="noStrike" cap="none" baseline="0" dirty="0">
                        <a:latin typeface="Arial Narrow"/>
                        <a:cs typeface="Arial Narrow"/>
                      </a:endParaRPr>
                    </a:p>
                  </a:txBody>
                  <a:tcPr marL="50800" marR="50800" marT="50800" marB="50800" anchor="ctr" horzOverflow="overflow"/>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$1,000</a:t>
                      </a:r>
                      <a:endParaRPr lang="en-GB" sz="2800" u="none" strike="noStrike" cap="none" baseline="0" dirty="0">
                        <a:latin typeface="Arial Narrow"/>
                        <a:cs typeface="Arial Narrow"/>
                      </a:endParaRPr>
                    </a:p>
                  </a:txBody>
                  <a:tcPr marL="12700" marR="12700" marT="12700"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5000</a:t>
                      </a:r>
                      <a:endParaRPr lang="en-GB" sz="2800" u="none" strike="noStrike" cap="none" baseline="0" dirty="0">
                        <a:latin typeface="Arial Narrow"/>
                        <a:cs typeface="Arial Narrow"/>
                      </a:endParaRPr>
                    </a:p>
                  </a:txBody>
                  <a:tcPr marL="12700" marR="12700" marT="12700"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b="0" u="none" strike="noStrike" cap="none" baseline="0" dirty="0" smtClean="0">
                          <a:solidFill>
                            <a:schemeClr val="tx1"/>
                          </a:solidFill>
                          <a:latin typeface="Arial Narrow"/>
                          <a:cs typeface="Arial Narrow"/>
                        </a:rPr>
                        <a:t>$0.2 </a:t>
                      </a:r>
                      <a:endParaRPr lang="en-GB" sz="2800" b="0" u="none" strike="noStrike" cap="none" baseline="0" dirty="0">
                        <a:solidFill>
                          <a:schemeClr val="tx1"/>
                        </a:solidFill>
                        <a:latin typeface="Arial Narrow"/>
                        <a:cs typeface="Arial Narrow"/>
                      </a:endParaRPr>
                    </a:p>
                  </a:txBody>
                  <a:tcPr marL="12700" marR="12700" marT="12700" marB="0" anchor="ctr"/>
                </a:tc>
              </a:tr>
              <a:tr h="1126584">
                <a:tc>
                  <a:txBody>
                    <a:bodyPr/>
                    <a:lstStyle/>
                    <a:p>
                      <a:pPr algn="r">
                        <a:lnSpc>
                          <a:spcPct val="100000"/>
                        </a:lnSpc>
                        <a:defRPr sz="1800">
                          <a:solidFill>
                            <a:srgbClr val="000000"/>
                          </a:solidFill>
                        </a:defRPr>
                      </a:pPr>
                      <a:r>
                        <a:rPr lang="en-US" sz="2500" dirty="0" err="1" smtClean="0">
                          <a:solidFill>
                            <a:srgbClr val="838787"/>
                          </a:solidFill>
                          <a:sym typeface="Avenir Next Medium"/>
                        </a:rPr>
                        <a:t>Ultracapacitor</a:t>
                      </a:r>
                      <a:endParaRPr lang="en-US" sz="2500" dirty="0" smtClean="0">
                        <a:solidFill>
                          <a:srgbClr val="838787"/>
                        </a:solidFill>
                        <a:sym typeface="Avenir Next Medium"/>
                      </a:endParaRPr>
                    </a:p>
                  </a:txBody>
                  <a:tcPr marL="50800" marR="50800" marT="50800" marB="50800" anchor="ctr" horzOverflow="overflow"/>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dirty="0" smtClean="0">
                          <a:latin typeface="Arial Narrow"/>
                          <a:cs typeface="Arial Narrow"/>
                        </a:rPr>
                        <a:t>$6,000</a:t>
                      </a:r>
                      <a:endParaRPr lang="en-GB" sz="2800" u="none" strike="noStrike" cap="none" baseline="0" dirty="0">
                        <a:latin typeface="Arial Narrow"/>
                        <a:cs typeface="Arial Narrow"/>
                      </a:endParaRPr>
                    </a:p>
                  </a:txBody>
                  <a:tcPr marL="12700" marR="12700" marT="12700"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u="none" strike="noStrike" cap="none" baseline="0" smtClean="0">
                          <a:latin typeface="Arial Narrow"/>
                          <a:cs typeface="Arial Narrow"/>
                        </a:rPr>
                        <a:t>1000000</a:t>
                      </a:r>
                      <a:endParaRPr lang="en-GB" sz="2800" u="none" strike="noStrike" cap="none" baseline="0" dirty="0">
                        <a:latin typeface="Arial Narrow"/>
                        <a:cs typeface="Arial Narrow"/>
                      </a:endParaRPr>
                    </a:p>
                  </a:txBody>
                  <a:tcPr marL="12700" marR="12700" marT="12700" marB="0" anchor="ctr"/>
                </a:tc>
                <a:tc>
                  <a:txBody>
                    <a:bodyPr/>
                    <a:lstStyle/>
                    <a:p>
                      <a:pPr marL="0" marR="0" lvl="0" indent="0" algn="ctr" rtl="0">
                        <a:lnSpc>
                          <a:spcPct val="100000"/>
                        </a:lnSpc>
                        <a:spcBef>
                          <a:spcPts val="0"/>
                        </a:spcBef>
                        <a:spcAft>
                          <a:spcPts val="0"/>
                        </a:spcAft>
                        <a:buClr>
                          <a:srgbClr val="000000"/>
                        </a:buClr>
                        <a:buSzPct val="25000"/>
                        <a:buFont typeface="Arial"/>
                        <a:buNone/>
                      </a:pPr>
                      <a:r>
                        <a:rPr lang="en-GB" sz="2800" b="0" u="none" strike="noStrike" cap="none" baseline="0" dirty="0" smtClean="0">
                          <a:solidFill>
                            <a:schemeClr val="tx1"/>
                          </a:solidFill>
                          <a:latin typeface="Arial Narrow"/>
                          <a:cs typeface="Arial Narrow"/>
                        </a:rPr>
                        <a:t>$0.006 </a:t>
                      </a:r>
                      <a:endParaRPr lang="en-GB" sz="2800" b="0" u="none" strike="noStrike" cap="none" baseline="0" dirty="0">
                        <a:solidFill>
                          <a:schemeClr val="tx1"/>
                        </a:solidFill>
                        <a:latin typeface="Arial Narrow"/>
                        <a:cs typeface="Arial Narrow"/>
                      </a:endParaRPr>
                    </a:p>
                  </a:txBody>
                  <a:tcPr marL="12700" marR="12700" marT="12700" marB="0" anchor="ctr"/>
                </a:tc>
              </a:tr>
            </a:tbl>
          </a:graphicData>
        </a:graphic>
      </p:graphicFrame>
    </p:spTree>
    <p:extLst>
      <p:ext uri="{BB962C8B-B14F-4D97-AF65-F5344CB8AC3E}">
        <p14:creationId xmlns:p14="http://schemas.microsoft.com/office/powerpoint/2010/main" val="2780643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p:cNvSpPr>
          <p:nvPr>
            <p:ph type="title"/>
          </p:nvPr>
        </p:nvSpPr>
        <p:spPr>
          <a:prstGeom prst="rect">
            <a:avLst/>
          </a:prstGeom>
        </p:spPr>
        <p:txBody>
          <a:bodyPr/>
          <a:lstStyle>
            <a:lvl1pPr defTabSz="467359">
              <a:spcBef>
                <a:spcPts val="2200"/>
              </a:spcBef>
              <a:defRPr sz="4800"/>
            </a:lvl1pPr>
          </a:lstStyle>
          <a:p>
            <a:r>
              <a:rPr dirty="0"/>
              <a:t>Beyond lithium for GRIDS</a:t>
            </a:r>
          </a:p>
        </p:txBody>
      </p:sp>
      <p:sp>
        <p:nvSpPr>
          <p:cNvPr id="237" name="Shape 237"/>
          <p:cNvSpPr>
            <a:spLocks noGrp="1"/>
          </p:cNvSpPr>
          <p:nvPr>
            <p:ph type="body" sz="half" idx="1"/>
          </p:nvPr>
        </p:nvSpPr>
        <p:spPr>
          <a:xfrm>
            <a:off x="81241" y="2743200"/>
            <a:ext cx="5563794" cy="6108700"/>
          </a:xfrm>
          <a:prstGeom prst="rect">
            <a:avLst/>
          </a:prstGeom>
        </p:spPr>
        <p:txBody>
          <a:bodyPr/>
          <a:lstStyle/>
          <a:p>
            <a:pPr marL="408940" indent="-408940" defTabSz="537463">
              <a:spcBef>
                <a:spcPts val="2500"/>
              </a:spcBef>
              <a:defRPr sz="3128"/>
            </a:pPr>
            <a:endParaRPr dirty="0"/>
          </a:p>
          <a:p>
            <a:pPr marL="817880" lvl="1" indent="-408940" defTabSz="537463">
              <a:spcBef>
                <a:spcPts val="2500"/>
              </a:spcBef>
              <a:defRPr sz="3128"/>
            </a:pPr>
            <a:r>
              <a:rPr dirty="0">
                <a:latin typeface="Avenir Next Demi Bold"/>
                <a:ea typeface="Avenir Next Demi Bold"/>
                <a:cs typeface="Avenir Next Demi Bold"/>
                <a:sym typeface="Avenir Next Demi Bold"/>
              </a:rPr>
              <a:t>$100/</a:t>
            </a:r>
            <a:r>
              <a:rPr dirty="0"/>
              <a:t>kWh</a:t>
            </a:r>
          </a:p>
          <a:p>
            <a:pPr marL="817880" lvl="1" indent="-408940" defTabSz="537463">
              <a:spcBef>
                <a:spcPts val="2500"/>
              </a:spcBef>
              <a:defRPr sz="3128"/>
            </a:pPr>
            <a:r>
              <a:rPr dirty="0"/>
              <a:t>95% </a:t>
            </a:r>
            <a:r>
              <a:rPr dirty="0" err="1"/>
              <a:t>roundtrip</a:t>
            </a:r>
            <a:r>
              <a:rPr dirty="0"/>
              <a:t> efficiency @ C/5</a:t>
            </a:r>
          </a:p>
          <a:p>
            <a:pPr marL="817880" lvl="1" indent="-408940" defTabSz="537463">
              <a:spcBef>
                <a:spcPts val="2500"/>
              </a:spcBef>
              <a:defRPr sz="3128"/>
            </a:pPr>
            <a:r>
              <a:rPr dirty="0"/>
              <a:t>7000 cycles C/5</a:t>
            </a:r>
          </a:p>
          <a:p>
            <a:pPr marL="817880" lvl="1" indent="-408940" defTabSz="537463">
              <a:spcBef>
                <a:spcPts val="2500"/>
              </a:spcBef>
              <a:defRPr sz="3128"/>
            </a:pPr>
            <a:r>
              <a:rPr dirty="0"/>
              <a:t>20 years calendar life</a:t>
            </a:r>
          </a:p>
          <a:p>
            <a:pPr marL="817880" lvl="1" indent="-408940" defTabSz="537463">
              <a:spcBef>
                <a:spcPts val="2500"/>
              </a:spcBef>
              <a:defRPr sz="3128"/>
            </a:pPr>
            <a:r>
              <a:rPr dirty="0"/>
              <a:t>Safety as natural gas turbine</a:t>
            </a:r>
          </a:p>
        </p:txBody>
      </p:sp>
      <p:pic>
        <p:nvPicPr>
          <p:cNvPr id="238" name="1454667018-e871d96aa926c371c6a74048145ac12b.gif"/>
          <p:cNvPicPr>
            <a:picLocks/>
          </p:cNvPicPr>
          <p:nvPr/>
        </p:nvPicPr>
        <p:blipFill>
          <a:blip r:embed="rId2">
            <a:extLst/>
          </a:blip>
          <a:stretch>
            <a:fillRect/>
          </a:stretch>
        </p:blipFill>
        <p:spPr>
          <a:xfrm>
            <a:off x="5886069" y="3431496"/>
            <a:ext cx="7112001" cy="40005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Tretyakov\Dropbox\iForum\toyotav2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04592"/>
            <a:ext cx="8086576" cy="63246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Tretyakov\Dropbox\iForum\wc2012_intro_l_img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401" y="2652192"/>
            <a:ext cx="6353175" cy="6677000"/>
          </a:xfrm>
          <a:prstGeom prst="rect">
            <a:avLst/>
          </a:prstGeom>
          <a:noFill/>
          <a:extLst>
            <a:ext uri="{909E8E84-426E-40DD-AFC4-6F175D3DCCD1}">
              <a14:hiddenFill xmlns:a14="http://schemas.microsoft.com/office/drawing/2010/main">
                <a:solidFill>
                  <a:srgbClr val="FFFFFF"/>
                </a:solidFill>
              </a14:hiddenFill>
            </a:ext>
          </a:extLst>
        </p:spPr>
      </p:pic>
      <p:sp>
        <p:nvSpPr>
          <p:cNvPr id="5" name="Shape 236"/>
          <p:cNvSpPr txBox="1">
            <a:spLocks/>
          </p:cNvSpPr>
          <p:nvPr/>
        </p:nvSpPr>
        <p:spPr>
          <a:xfrm>
            <a:off x="406400" y="845737"/>
            <a:ext cx="12192000" cy="723901"/>
          </a:xfrm>
          <a:prstGeom prst="rect">
            <a:avLst/>
          </a:prstGeom>
        </p:spPr>
        <p:txBody>
          <a:bodyPr/>
          <a:lstStyle>
            <a:lvl1pPr marL="0" marR="0" indent="0" algn="l" defTabSz="467359" rtl="0" latinLnBrk="0">
              <a:lnSpc>
                <a:spcPct val="80000"/>
              </a:lnSpc>
              <a:spcBef>
                <a:spcPts val="2200"/>
              </a:spcBef>
              <a:spcAft>
                <a:spcPts val="0"/>
              </a:spcAft>
              <a:buClrTx/>
              <a:buSzTx/>
              <a:buFontTx/>
              <a:buNone/>
              <a:tabLst/>
              <a:defRPr sz="4800" b="0" i="0" u="none" strike="noStrike" cap="all" spc="0" baseline="0">
                <a:ln>
                  <a:noFill/>
                </a:ln>
                <a:solidFill>
                  <a:schemeClr val="accent1"/>
                </a:solidFill>
                <a:uFillTx/>
                <a:latin typeface="+mn-lt"/>
                <a:ea typeface="+mn-ea"/>
                <a:cs typeface="+mn-cs"/>
                <a:sym typeface="DIN Condensed"/>
              </a:defRPr>
            </a:lvl1pPr>
            <a:lvl2pPr marL="0" marR="0" indent="228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457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685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9144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11430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13716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16002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182880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a:lstStyle>
          <a:p>
            <a:r>
              <a:rPr lang="en-US" dirty="0" smtClean="0"/>
              <a:t>Vehicle-to-home technology</a:t>
            </a:r>
            <a:endParaRPr lang="en-US" dirty="0"/>
          </a:p>
        </p:txBody>
      </p:sp>
    </p:spTree>
    <p:extLst>
      <p:ext uri="{BB962C8B-B14F-4D97-AF65-F5344CB8AC3E}">
        <p14:creationId xmlns:p14="http://schemas.microsoft.com/office/powerpoint/2010/main" val="3533082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Screenshot 2016-03-09 17.06.33.png"/>
          <p:cNvPicPr>
            <a:picLocks noChangeAspect="1"/>
          </p:cNvPicPr>
          <p:nvPr/>
        </p:nvPicPr>
        <p:blipFill>
          <a:blip r:embed="rId2">
            <a:extLst/>
          </a:blip>
          <a:stretch>
            <a:fillRect/>
          </a:stretch>
        </p:blipFill>
        <p:spPr>
          <a:xfrm>
            <a:off x="48890" y="0"/>
            <a:ext cx="12907021" cy="97536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title"/>
          </p:nvPr>
        </p:nvSpPr>
        <p:spPr>
          <a:prstGeom prst="rect">
            <a:avLst/>
          </a:prstGeom>
        </p:spPr>
        <p:txBody>
          <a:bodyPr/>
          <a:lstStyle>
            <a:lvl1pPr defTabSz="467359">
              <a:spcBef>
                <a:spcPts val="2200"/>
              </a:spcBef>
              <a:defRPr sz="4800"/>
            </a:lvl1pPr>
          </a:lstStyle>
          <a:p>
            <a:r>
              <a:rPr dirty="0"/>
              <a:t>CHARGE CHALLENGE</a:t>
            </a:r>
          </a:p>
        </p:txBody>
      </p:sp>
      <p:sp>
        <p:nvSpPr>
          <p:cNvPr id="225" name="Shape 225"/>
          <p:cNvSpPr>
            <a:spLocks noGrp="1"/>
          </p:cNvSpPr>
          <p:nvPr>
            <p:ph type="body" sz="half" idx="1"/>
          </p:nvPr>
        </p:nvSpPr>
        <p:spPr>
          <a:xfrm>
            <a:off x="406400" y="2743200"/>
            <a:ext cx="6244209" cy="6108700"/>
          </a:xfrm>
          <a:prstGeom prst="rect">
            <a:avLst/>
          </a:prstGeom>
        </p:spPr>
        <p:txBody>
          <a:bodyPr>
            <a:normAutofit/>
          </a:bodyPr>
          <a:lstStyle/>
          <a:p>
            <a:pPr marL="306704" indent="-306704" defTabSz="403097">
              <a:spcBef>
                <a:spcPts val="1900"/>
              </a:spcBef>
              <a:defRPr sz="2346"/>
            </a:pPr>
            <a:r>
              <a:rPr sz="3200" dirty="0" err="1"/>
              <a:t>Чтобы</a:t>
            </a:r>
            <a:r>
              <a:rPr sz="3200" dirty="0"/>
              <a:t> </a:t>
            </a:r>
            <a:r>
              <a:rPr sz="3200" dirty="0" err="1"/>
              <a:t>зарядить</a:t>
            </a:r>
            <a:r>
              <a:rPr sz="3200" dirty="0"/>
              <a:t> </a:t>
            </a:r>
            <a:r>
              <a:rPr lang="en-US" sz="3200" dirty="0" smtClean="0"/>
              <a:t>TESLA S</a:t>
            </a:r>
            <a:r>
              <a:rPr sz="3200" dirty="0" smtClean="0"/>
              <a:t> </a:t>
            </a:r>
            <a:r>
              <a:rPr sz="3200" dirty="0" err="1"/>
              <a:t>за</a:t>
            </a:r>
            <a:r>
              <a:rPr sz="3200" dirty="0"/>
              <a:t> </a:t>
            </a:r>
            <a:r>
              <a:rPr sz="3200" dirty="0" smtClean="0"/>
              <a:t>1</a:t>
            </a:r>
            <a:r>
              <a:rPr lang="en-US" sz="3200" dirty="0" smtClean="0"/>
              <a:t>5</a:t>
            </a:r>
            <a:r>
              <a:rPr sz="3200" dirty="0" smtClean="0"/>
              <a:t> </a:t>
            </a:r>
            <a:r>
              <a:rPr sz="3200" dirty="0" err="1"/>
              <a:t>мин</a:t>
            </a:r>
            <a:r>
              <a:rPr sz="3200" dirty="0"/>
              <a:t>. </a:t>
            </a:r>
            <a:r>
              <a:rPr sz="3200" dirty="0" smtClean="0"/>
              <a:t> </a:t>
            </a:r>
            <a:r>
              <a:rPr lang="ru-RU" sz="3200" dirty="0"/>
              <a:t>н</a:t>
            </a:r>
            <a:r>
              <a:rPr lang="ru-RU" sz="3200" dirty="0" smtClean="0"/>
              <a:t>еобходимо около</a:t>
            </a:r>
            <a:r>
              <a:rPr sz="3200" dirty="0" smtClean="0"/>
              <a:t> </a:t>
            </a:r>
            <a:r>
              <a:rPr lang="en-US" sz="3200" dirty="0" smtClean="0"/>
              <a:t>360</a:t>
            </a:r>
            <a:r>
              <a:rPr sz="3200" dirty="0" smtClean="0"/>
              <a:t> </a:t>
            </a:r>
            <a:r>
              <a:rPr sz="3200" dirty="0" err="1"/>
              <a:t>кВт</a:t>
            </a:r>
            <a:r>
              <a:rPr sz="3200" dirty="0"/>
              <a:t>, </a:t>
            </a:r>
            <a:r>
              <a:rPr lang="ru-RU" sz="3200" dirty="0"/>
              <a:t>з</a:t>
            </a:r>
            <a:r>
              <a:rPr sz="3200" dirty="0" smtClean="0"/>
              <a:t>а </a:t>
            </a:r>
            <a:r>
              <a:rPr lang="ru-RU" sz="3200" dirty="0" smtClean="0"/>
              <a:t>10 мин.</a:t>
            </a:r>
            <a:r>
              <a:rPr sz="3200" dirty="0" smtClean="0"/>
              <a:t> -</a:t>
            </a:r>
            <a:r>
              <a:rPr lang="ru-RU" sz="3200" dirty="0" smtClean="0"/>
              <a:t> </a:t>
            </a:r>
            <a:r>
              <a:rPr sz="3200" dirty="0" smtClean="0"/>
              <a:t> </a:t>
            </a:r>
            <a:r>
              <a:rPr lang="ru-RU" sz="3200" dirty="0" smtClean="0"/>
              <a:t>540 </a:t>
            </a:r>
            <a:r>
              <a:rPr sz="3200" dirty="0" err="1" smtClean="0"/>
              <a:t>кВт</a:t>
            </a:r>
            <a:r>
              <a:rPr sz="3200" dirty="0" smtClean="0"/>
              <a:t>.</a:t>
            </a:r>
            <a:endParaRPr lang="ru-RU" sz="3200" dirty="0" smtClean="0"/>
          </a:p>
          <a:p>
            <a:pPr marL="0" indent="0" defTabSz="403097">
              <a:spcBef>
                <a:spcPts val="1900"/>
              </a:spcBef>
              <a:buNone/>
              <a:defRPr sz="2346"/>
            </a:pPr>
            <a:endParaRPr sz="3200" dirty="0"/>
          </a:p>
          <a:p>
            <a:pPr marL="306704" indent="-306704" defTabSz="403097">
              <a:spcBef>
                <a:spcPts val="1900"/>
              </a:spcBef>
              <a:defRPr sz="2346"/>
            </a:pPr>
            <a:r>
              <a:rPr lang="ru-RU" sz="3200" dirty="0" smtClean="0"/>
              <a:t>Для одновременного заряда 10 автомобилей потребуется мощность около 5,5 МВт</a:t>
            </a:r>
            <a:r>
              <a:rPr sz="3200" dirty="0" smtClean="0"/>
              <a:t>. </a:t>
            </a:r>
            <a:r>
              <a:rPr sz="3200" dirty="0" err="1"/>
              <a:t>Первая</a:t>
            </a:r>
            <a:r>
              <a:rPr sz="3200" dirty="0"/>
              <a:t> в </a:t>
            </a:r>
            <a:r>
              <a:rPr sz="3200" dirty="0" err="1"/>
              <a:t>мире</a:t>
            </a:r>
            <a:r>
              <a:rPr sz="3200" dirty="0"/>
              <a:t> АЭС </a:t>
            </a:r>
            <a:r>
              <a:rPr sz="3200" dirty="0" err="1"/>
              <a:t>имела</a:t>
            </a:r>
            <a:r>
              <a:rPr sz="3200" dirty="0"/>
              <a:t> </a:t>
            </a:r>
            <a:r>
              <a:rPr sz="3200" dirty="0" err="1"/>
              <a:t>мощность</a:t>
            </a:r>
            <a:r>
              <a:rPr sz="3200" dirty="0"/>
              <a:t> 5 </a:t>
            </a:r>
            <a:r>
              <a:rPr sz="3200" dirty="0" err="1"/>
              <a:t>МВт</a:t>
            </a:r>
            <a:r>
              <a:rPr sz="3200" dirty="0"/>
              <a:t>. </a:t>
            </a:r>
          </a:p>
        </p:txBody>
      </p:sp>
      <p:pic>
        <p:nvPicPr>
          <p:cNvPr id="226" name="e5bb1425ef40.jpg"/>
          <p:cNvPicPr>
            <a:picLocks noChangeAspect="1"/>
          </p:cNvPicPr>
          <p:nvPr/>
        </p:nvPicPr>
        <p:blipFill>
          <a:blip r:embed="rId2">
            <a:extLst/>
          </a:blip>
          <a:stretch>
            <a:fillRect/>
          </a:stretch>
        </p:blipFill>
        <p:spPr>
          <a:xfrm>
            <a:off x="6650609" y="2880694"/>
            <a:ext cx="6364675" cy="431737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 name="Screenshot 2016-03-09 17.21.43.png"/>
          <p:cNvPicPr>
            <a:picLocks noChangeAspect="1"/>
          </p:cNvPicPr>
          <p:nvPr/>
        </p:nvPicPr>
        <p:blipFill>
          <a:blip r:embed="rId2">
            <a:extLst/>
          </a:blip>
          <a:stretch>
            <a:fillRect/>
          </a:stretch>
        </p:blipFill>
        <p:spPr>
          <a:xfrm>
            <a:off x="102055" y="0"/>
            <a:ext cx="12800690" cy="97536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 name="Screenshot 2016-03-09 17.13.45.png"/>
          <p:cNvPicPr>
            <a:picLocks noChangeAspect="1"/>
          </p:cNvPicPr>
          <p:nvPr/>
        </p:nvPicPr>
        <p:blipFill>
          <a:blip r:embed="rId2">
            <a:extLst/>
          </a:blip>
          <a:stretch>
            <a:fillRect/>
          </a:stretch>
        </p:blipFill>
        <p:spPr>
          <a:xfrm>
            <a:off x="-1" y="18347"/>
            <a:ext cx="13004801" cy="971690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oveopium.ru/content/2013/01/fog/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6320"/>
            <a:ext cx="13004800" cy="8630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148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TROOP\Dropbox\iForum\sofia-e-bu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917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ROOP\Dropbox\iForum\li-ion-batteries-20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8" y="628328"/>
            <a:ext cx="13006648" cy="8430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978790"/>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337be24b3dc6fa88319a-7601ef3edefa8ce5b9804dfa0e8536c1.r65.cf2.rackcdn.com/L9hg86ZMAA_1397592759384.jpg?rasterSignature=93aec51683013b1a786091bbe11df8ae&amp;theme=Picaresque&amp;imageFilter=fa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 y="0"/>
            <a:ext cx="13037179" cy="9777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579069"/>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2222"/>
        </a:solidFill>
        <a:effectLst/>
      </p:bgPr>
    </p:bg>
    <p:spTree>
      <p:nvGrpSpPr>
        <p:cNvPr id="1" name=""/>
        <p:cNvGrpSpPr/>
        <p:nvPr/>
      </p:nvGrpSpPr>
      <p:grpSpPr>
        <a:xfrm>
          <a:off x="0" y="0"/>
          <a:ext cx="0" cy="0"/>
          <a:chOff x="0" y="0"/>
          <a:chExt cx="0" cy="0"/>
        </a:xfrm>
      </p:grpSpPr>
      <p:pic>
        <p:nvPicPr>
          <p:cNvPr id="177" name="o-POPE-FRANCIS-facebook.jpg"/>
          <p:cNvPicPr>
            <a:picLocks noChangeAspect="1"/>
          </p:cNvPicPr>
          <p:nvPr/>
        </p:nvPicPr>
        <p:blipFill>
          <a:blip r:embed="rId2">
            <a:extLst/>
          </a:blip>
          <a:stretch>
            <a:fillRect/>
          </a:stretch>
        </p:blipFill>
        <p:spPr>
          <a:xfrm>
            <a:off x="-1" y="-13028"/>
            <a:ext cx="13004801" cy="6502401"/>
          </a:xfrm>
          <a:prstGeom prst="rect">
            <a:avLst/>
          </a:prstGeom>
          <a:ln w="12700">
            <a:miter lim="400000"/>
          </a:ln>
        </p:spPr>
      </p:pic>
      <p:sp>
        <p:nvSpPr>
          <p:cNvPr id="178" name="Shape 178"/>
          <p:cNvSpPr/>
          <p:nvPr/>
        </p:nvSpPr>
        <p:spPr>
          <a:xfrm>
            <a:off x="6206997" y="4654550"/>
            <a:ext cx="590805" cy="444501"/>
          </a:xfrm>
          <a:prstGeom prst="rect">
            <a:avLst/>
          </a:prstGeom>
          <a:ln w="12700">
            <a:miter lim="400000"/>
          </a:ln>
        </p:spPr>
        <p:txBody>
          <a:bodyPr wrap="none" lIns="50800" tIns="50800" rIns="50800" bIns="50800" anchor="ctr">
            <a:spAutoFit/>
          </a:bodyPr>
          <a:lstStyle/>
          <a:p>
            <a:endParaRPr/>
          </a:p>
        </p:txBody>
      </p:sp>
      <p:sp>
        <p:nvSpPr>
          <p:cNvPr id="179" name="Shape 179"/>
          <p:cNvSpPr/>
          <p:nvPr/>
        </p:nvSpPr>
        <p:spPr>
          <a:xfrm>
            <a:off x="47333" y="6516998"/>
            <a:ext cx="12649370" cy="325422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nSpc>
                <a:spcPct val="80000"/>
              </a:lnSpc>
              <a:spcBef>
                <a:spcPts val="0"/>
              </a:spcBef>
              <a:defRPr sz="3900" cap="all">
                <a:solidFill>
                  <a:srgbClr val="FFFFFF"/>
                </a:solidFill>
                <a:latin typeface="+mn-lt"/>
                <a:ea typeface="+mn-ea"/>
                <a:cs typeface="+mn-cs"/>
                <a:sym typeface="DIN Condensed"/>
              </a:defRPr>
            </a:lvl1pPr>
          </a:lstStyle>
          <a:p>
            <a:r>
              <a:rPr sz="3200" dirty="0">
                <a:latin typeface="Arial" pitchFamily="34" charset="0"/>
                <a:cs typeface="Arial" pitchFamily="34" charset="0"/>
              </a:rPr>
              <a:t>We know that technology based on the use of highly polluting fossil fuels – especially coal, but also oil and, to a lesser degree, gas – needs to be progressively replaced without delay. Until greater progress is made in developing widely accessible sources of renewable energy, it is legitimate to choose the less harmful alternative or to find short-term solutions.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normAutofit fontScale="90000"/>
          </a:bodyPr>
          <a:lstStyle>
            <a:lvl1pPr defTabSz="233679">
              <a:spcBef>
                <a:spcPts val="1100"/>
              </a:spcBef>
              <a:defRPr sz="3400"/>
            </a:lvl1pPr>
          </a:lstStyle>
          <a:p>
            <a:r>
              <a:rPr dirty="0"/>
              <a:t>Here are some facts that everyone should understand, but remarkably few do</a:t>
            </a:r>
          </a:p>
        </p:txBody>
      </p:sp>
      <p:sp>
        <p:nvSpPr>
          <p:cNvPr id="182" name="Shape 182"/>
          <p:cNvSpPr>
            <a:spLocks noGrp="1"/>
          </p:cNvSpPr>
          <p:nvPr>
            <p:ph type="body" idx="1"/>
          </p:nvPr>
        </p:nvSpPr>
        <p:spPr>
          <a:prstGeom prst="rect">
            <a:avLst/>
          </a:prstGeom>
        </p:spPr>
        <p:txBody>
          <a:bodyPr/>
          <a:lstStyle/>
          <a:p>
            <a:pPr marL="413384" indent="-413384" defTabSz="543305">
              <a:spcBef>
                <a:spcPts val="2600"/>
              </a:spcBef>
              <a:defRPr sz="3162"/>
            </a:pPr>
            <a:r>
              <a:rPr dirty="0"/>
              <a:t> Very elementary thermodynamics: There is no free energy. Energy can neither be created nor destroyed, merely converted from one type to another. All energy conversions involve some amount of waste and eventually all energy becomes heat.</a:t>
            </a:r>
          </a:p>
          <a:p>
            <a:pPr marL="413384" indent="-413384" defTabSz="543305">
              <a:spcBef>
                <a:spcPts val="2600"/>
              </a:spcBef>
              <a:defRPr sz="3162"/>
            </a:pPr>
            <a:r>
              <a:rPr dirty="0"/>
              <a:t>Most energy globally is used for transport, heating, cooling, and making stuff (industry). Those four dwarf everything else.</a:t>
            </a:r>
          </a:p>
          <a:p>
            <a:pPr marL="413384" indent="-413384" defTabSz="543305">
              <a:spcBef>
                <a:spcPts val="2600"/>
              </a:spcBef>
              <a:defRPr sz="3162"/>
            </a:pPr>
            <a:r>
              <a:rPr dirty="0"/>
              <a:t>Electricity must be generated at the exact instant it's used, kept in a precise balance for every second of every day. Storage is difficult and </a:t>
            </a:r>
            <a:r>
              <a:rPr dirty="0" err="1"/>
              <a:t>lossy</a:t>
            </a:r>
            <a:r>
              <a:rPr dirty="0"/>
              <a:t> (see first bullet)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84" name="Смог.jpg"/>
          <p:cNvPicPr>
            <a:picLocks noChangeAspect="1"/>
          </p:cNvPicPr>
          <p:nvPr/>
        </p:nvPicPr>
        <p:blipFill>
          <a:blip r:embed="rId2">
            <a:extLst/>
          </a:blip>
          <a:stretch>
            <a:fillRect/>
          </a:stretch>
        </p:blipFill>
        <p:spPr>
          <a:xfrm>
            <a:off x="-3991" y="-13907"/>
            <a:ext cx="13012782" cy="8675189"/>
          </a:xfrm>
          <a:prstGeom prst="rect">
            <a:avLst/>
          </a:prstGeom>
          <a:ln w="12700">
            <a:miter lim="400000"/>
          </a:ln>
        </p:spPr>
      </p:pic>
      <p:sp>
        <p:nvSpPr>
          <p:cNvPr id="185" name="Shape 185"/>
          <p:cNvSpPr/>
          <p:nvPr/>
        </p:nvSpPr>
        <p:spPr>
          <a:xfrm>
            <a:off x="484864" y="9009571"/>
            <a:ext cx="12379992"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80000"/>
              </a:lnSpc>
              <a:spcBef>
                <a:spcPts val="0"/>
              </a:spcBef>
              <a:defRPr sz="6700" cap="all">
                <a:solidFill>
                  <a:srgbClr val="FFFFFF"/>
                </a:solidFill>
                <a:latin typeface="+mn-lt"/>
                <a:ea typeface="+mn-ea"/>
                <a:cs typeface="+mn-cs"/>
                <a:sym typeface="DIN Condensed"/>
              </a:defRPr>
            </a:lvl1pPr>
          </a:lstStyle>
          <a:p>
            <a:r>
              <a:rPr sz="4000" dirty="0">
                <a:latin typeface="Arial" pitchFamily="34" charset="0"/>
                <a:cs typeface="Arial" pitchFamily="34" charset="0"/>
              </a:rPr>
              <a:t>DECOUPLE GENERATION FROM CONSUMPTION! </a:t>
            </a:r>
          </a:p>
        </p:txBody>
      </p:sp>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73808" y="3292624"/>
            <a:ext cx="10830208" cy="2431435"/>
          </a:xfrm>
          <a:prstGeom prst="rect">
            <a:avLst/>
          </a:prstGeom>
        </p:spPr>
        <p:txBody>
          <a:bodyPr wrap="none">
            <a:spAutoFit/>
          </a:bodyPr>
          <a:lstStyle/>
          <a:p>
            <a:pPr algn="ctr"/>
            <a:r>
              <a:rPr lang="en-US" sz="6600" dirty="0">
                <a:solidFill>
                  <a:schemeClr val="accent1">
                    <a:lumMod val="75000"/>
                  </a:schemeClr>
                </a:solidFill>
                <a:latin typeface="Arial Narrow" pitchFamily="34" charset="0"/>
              </a:rPr>
              <a:t>Smart Cities, No Energy Storage? </a:t>
            </a:r>
            <a:endParaRPr lang="ru-RU" sz="6600" dirty="0" smtClean="0">
              <a:solidFill>
                <a:schemeClr val="accent1">
                  <a:lumMod val="75000"/>
                </a:schemeClr>
              </a:solidFill>
              <a:latin typeface="Arial Narrow" pitchFamily="34" charset="0"/>
            </a:endParaRPr>
          </a:p>
          <a:p>
            <a:pPr algn="ctr"/>
            <a:r>
              <a:rPr lang="en-US" sz="6600" dirty="0" smtClean="0">
                <a:solidFill>
                  <a:schemeClr val="accent1">
                    <a:lumMod val="75000"/>
                  </a:schemeClr>
                </a:solidFill>
                <a:latin typeface="Arial Narrow" pitchFamily="34" charset="0"/>
              </a:rPr>
              <a:t>You </a:t>
            </a:r>
            <a:r>
              <a:rPr lang="en-US" sz="6600" dirty="0">
                <a:solidFill>
                  <a:schemeClr val="accent1">
                    <a:lumMod val="75000"/>
                  </a:schemeClr>
                </a:solidFill>
                <a:latin typeface="Arial Narrow" pitchFamily="34" charset="0"/>
              </a:rPr>
              <a:t>Must Be Kidding!</a:t>
            </a:r>
            <a:endParaRPr lang="ru-RU" sz="6600" dirty="0">
              <a:solidFill>
                <a:schemeClr val="accent1">
                  <a:lumMod val="75000"/>
                </a:schemeClr>
              </a:solidFill>
              <a:latin typeface="Arial Narrow" pitchFamily="34" charset="0"/>
            </a:endParaRPr>
          </a:p>
        </p:txBody>
      </p:sp>
    </p:spTree>
    <p:extLst>
      <p:ext uri="{BB962C8B-B14F-4D97-AF65-F5344CB8AC3E}">
        <p14:creationId xmlns:p14="http://schemas.microsoft.com/office/powerpoint/2010/main" val="412226211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ile.scirp.org/Html/htmlimages%5C2-6401346x%5C23ba5530-aacf-4d24-b9b2-30e9f2baa9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6320"/>
            <a:ext cx="12839104" cy="8571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612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392</TotalTime>
  <Words>417</Words>
  <Application>Microsoft Office PowerPoint</Application>
  <PresentationFormat>Произвольный</PresentationFormat>
  <Paragraphs>68</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New_Template7</vt:lpstr>
      <vt:lpstr>Презентация PowerPoint</vt:lpstr>
      <vt:lpstr>Презентация PowerPoint</vt:lpstr>
      <vt:lpstr>Презентация PowerPoint</vt:lpstr>
      <vt:lpstr>Презентация PowerPoint</vt:lpstr>
      <vt:lpstr>Презентация PowerPoint</vt:lpstr>
      <vt:lpstr>Here are some facts that everyone should understand, but remarkably few do</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Energy density comparison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Beyond lithium for GRIDS</vt:lpstr>
      <vt:lpstr>Презентация PowerPoint</vt:lpstr>
      <vt:lpstr>Презентация PowerPoint</vt:lpstr>
      <vt:lpstr>CHARGE CHALLENGE</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DTretyakov</dc:creator>
  <cp:lastModifiedBy>DTretyakov</cp:lastModifiedBy>
  <cp:revision>64</cp:revision>
  <dcterms:modified xsi:type="dcterms:W3CDTF">2016-04-20T09:14:15Z</dcterms:modified>
</cp:coreProperties>
</file>